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3" r:id="rId2"/>
    <p:sldMasterId id="2147483721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80" r:id="rId13"/>
    <p:sldId id="281" r:id="rId14"/>
    <p:sldId id="282" r:id="rId15"/>
    <p:sldId id="283" r:id="rId16"/>
    <p:sldId id="267" r:id="rId17"/>
    <p:sldId id="268" r:id="rId18"/>
    <p:sldId id="269" r:id="rId19"/>
    <p:sldId id="270" r:id="rId20"/>
    <p:sldId id="272" r:id="rId21"/>
    <p:sldId id="273" r:id="rId22"/>
    <p:sldId id="278" r:id="rId23"/>
    <p:sldId id="279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4660"/>
  </p:normalViewPr>
  <p:slideViewPr>
    <p:cSldViewPr>
      <p:cViewPr varScale="1">
        <p:scale>
          <a:sx n="127" d="100"/>
          <a:sy n="127" d="100"/>
        </p:scale>
        <p:origin x="141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1BF39-8C49-4B87-A4B6-CC4703F9FF8E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8A5F3-C1C7-45B7-A860-C89AD50F73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A418BB-48FA-4945-9F48-8F594EAB2C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5" r:id="rId2"/>
    <p:sldLayoutId id="2147483710" r:id="rId3"/>
    <p:sldLayoutId id="2147483758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20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385-465A-44D3-BC22-47194984D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growingKnowing.com   © 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064A-7633-4970-9820-BF17A263A8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Variability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GrowingKnowing.com   © 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often want to know the variability of data.</a:t>
            </a:r>
          </a:p>
          <a:p>
            <a:r>
              <a:rPr lang="en-US" dirty="0"/>
              <a:t>Please give me $1000, I will give you…</a:t>
            </a:r>
          </a:p>
          <a:p>
            <a:pPr lvl="1"/>
            <a:r>
              <a:rPr lang="en-US" dirty="0"/>
              <a:t>8% to 9% in a year. Small variability.</a:t>
            </a:r>
          </a:p>
          <a:p>
            <a:pPr lvl="1"/>
            <a:r>
              <a:rPr lang="en-US" dirty="0"/>
              <a:t>-50% to 300% in a week. Large variability.</a:t>
            </a:r>
          </a:p>
          <a:p>
            <a:r>
              <a:rPr lang="en-US" dirty="0"/>
              <a:t>Most people prefer certainty to variability.</a:t>
            </a:r>
          </a:p>
          <a:p>
            <a:pPr lvl="1"/>
            <a:r>
              <a:rPr lang="en-US" dirty="0"/>
              <a:t>We won’t meet in this classroom next week, and I am not certain where we will meet?  Sound good?  Everyone happy?</a:t>
            </a:r>
          </a:p>
          <a:p>
            <a:r>
              <a:rPr lang="en-US" dirty="0"/>
              <a:t>Business people consider variability a risk.</a:t>
            </a:r>
          </a:p>
          <a:p>
            <a:r>
              <a:rPr lang="en-US" dirty="0"/>
              <a:t>Business people like to avoid risks.</a:t>
            </a:r>
          </a:p>
          <a:p>
            <a:endParaRPr lang="en-US" dirty="0"/>
          </a:p>
          <a:p>
            <a:r>
              <a:rPr lang="en-US" dirty="0"/>
              <a:t>We can measure variability using range, variance, standard deviation, and coefficient of variation.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0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range is the largest number minus the smallest.</a:t>
            </a:r>
          </a:p>
          <a:p>
            <a:r>
              <a:rPr lang="en-US" dirty="0"/>
              <a:t>What is the Range of 1, 3, 4 and 9? </a:t>
            </a:r>
          </a:p>
          <a:p>
            <a:pPr lvl="1"/>
            <a:r>
              <a:rPr lang="en-US" dirty="0"/>
              <a:t> Range  = 9 – 1 = 8</a:t>
            </a:r>
          </a:p>
          <a:p>
            <a:endParaRPr lang="en-US" dirty="0"/>
          </a:p>
          <a:p>
            <a:r>
              <a:rPr lang="en-US" dirty="0"/>
              <a:t>The range is fast and easy but a crude measure </a:t>
            </a:r>
          </a:p>
          <a:p>
            <a:pPr lvl="1"/>
            <a:r>
              <a:rPr lang="en-US" dirty="0"/>
              <a:t>We don’t know if most or a few data items are variable. </a:t>
            </a:r>
          </a:p>
          <a:p>
            <a:r>
              <a:rPr lang="en-US" dirty="0"/>
              <a:t>The common mistake in range is going to fast and missing the actual smallest or largest number.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54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Excel does not have an  =RANGE function.</a:t>
            </a:r>
          </a:p>
          <a:p>
            <a:pPr lvl="1"/>
            <a:r>
              <a:rPr lang="en-US" dirty="0"/>
              <a:t>TIP: if you do a search in Excel Help files you will find lots of references to </a:t>
            </a:r>
            <a:r>
              <a:rPr lang="en-US" i="1" dirty="0"/>
              <a:t>range</a:t>
            </a:r>
            <a:r>
              <a:rPr lang="en-US" dirty="0"/>
              <a:t> because Excel uses the term often in a non-statistical way to refer to a group of cells.  </a:t>
            </a:r>
          </a:p>
          <a:p>
            <a:r>
              <a:rPr lang="en-US" dirty="0"/>
              <a:t>Use two functions</a:t>
            </a:r>
          </a:p>
          <a:p>
            <a:pPr lvl="1"/>
            <a:r>
              <a:rPr lang="en-US" dirty="0"/>
              <a:t>=MAX to find the largest number </a:t>
            </a:r>
          </a:p>
          <a:p>
            <a:pPr lvl="1"/>
            <a:r>
              <a:rPr lang="en-US" dirty="0"/>
              <a:t>=MIN for the smallest number</a:t>
            </a:r>
          </a:p>
          <a:p>
            <a:pPr lvl="1"/>
            <a:r>
              <a:rPr lang="en-US" dirty="0"/>
              <a:t>Subtract =max from =min to get the range.</a:t>
            </a:r>
          </a:p>
          <a:p>
            <a:pPr lvl="1"/>
            <a:r>
              <a:rPr lang="en-US" dirty="0"/>
              <a:t>Example:  =MAX(a1:a9)-MIN(a1:a9)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0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>
            <a:normAutofit fontScale="92500"/>
          </a:bodyPr>
          <a:lstStyle/>
          <a:p>
            <a:r>
              <a:rPr lang="en-US" dirty="0"/>
              <a:t>Variance subtracts every data item from the mean</a:t>
            </a:r>
          </a:p>
          <a:p>
            <a:r>
              <a:rPr lang="en-US" dirty="0"/>
              <a:t>Variance is a better measure of variability than range because you look at every data item rather than just 2 data items.</a:t>
            </a:r>
          </a:p>
          <a:p>
            <a:r>
              <a:rPr lang="en-US" dirty="0"/>
              <a:t>Variance is not easy to understand as the measure is </a:t>
            </a:r>
            <a:r>
              <a:rPr lang="en-US" i="1" dirty="0"/>
              <a:t>units squared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For example, if your data measures how long a job takes in seconds, variance will be seconds squared (seconds</a:t>
            </a:r>
            <a:r>
              <a:rPr lang="en-US" baseline="30000" dirty="0"/>
              <a:t>2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Most people cannot understand or visualize a squared second.</a:t>
            </a:r>
          </a:p>
          <a:p>
            <a:r>
              <a:rPr lang="en-US" dirty="0"/>
              <a:t>Variance is important because variance is used to calculate the standard deviation which is a very useful measure.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96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20" y="682576"/>
            <a:ext cx="8229600" cy="845468"/>
          </a:xfrm>
        </p:spPr>
        <p:txBody>
          <a:bodyPr/>
          <a:lstStyle/>
          <a:p>
            <a:r>
              <a:rPr lang="en-US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8164"/>
            <a:ext cx="8229600" cy="4786436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3400" dirty="0"/>
              <a:t>Sample variance</a:t>
            </a:r>
            <a:r>
              <a:rPr lang="en-US" dirty="0"/>
              <a:t>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400" dirty="0"/>
              <a:t>Population variance</a:t>
            </a:r>
            <a:r>
              <a:rPr lang="en-US" dirty="0"/>
              <a:t>: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900" dirty="0"/>
              <a:t>Σ is called "Sigma" (upper case) and requires you sum the data values.</a:t>
            </a:r>
          </a:p>
          <a:p>
            <a:r>
              <a:rPr lang="en-US" sz="2900" dirty="0"/>
              <a:t>x</a:t>
            </a:r>
            <a:r>
              <a:rPr lang="en-US" sz="2900" baseline="-25000" dirty="0"/>
              <a:t>i </a:t>
            </a:r>
            <a:r>
              <a:rPr lang="en-US" sz="2900" dirty="0"/>
              <a:t>represents each data value.</a:t>
            </a:r>
          </a:p>
          <a:p>
            <a:r>
              <a:rPr lang="en-US" sz="2900" dirty="0"/>
              <a:t>x̄ is pronounced "x bar" and it represents a sample mean.</a:t>
            </a:r>
          </a:p>
          <a:p>
            <a:r>
              <a:rPr lang="en-US" sz="2900" dirty="0"/>
              <a:t>μ is called "mu" and it represents a population mean.</a:t>
            </a:r>
          </a:p>
          <a:p>
            <a:r>
              <a:rPr lang="en-US" sz="2900" dirty="0"/>
              <a:t>n is the count of the number of data values in a set of sample data.</a:t>
            </a:r>
          </a:p>
          <a:p>
            <a:r>
              <a:rPr lang="en-US" sz="2900" dirty="0"/>
              <a:t>N is the count of the number of data values in a population data set.</a:t>
            </a:r>
          </a:p>
          <a:p>
            <a:endParaRPr lang="en-US" dirty="0"/>
          </a:p>
          <a:p>
            <a:r>
              <a:rPr lang="en-US" sz="3400" b="1" dirty="0"/>
              <a:t>Note: Sample and population formulas are different!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38164"/>
            <a:ext cx="2096704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54495"/>
            <a:ext cx="2376265" cy="82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89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=VAR</a:t>
            </a:r>
            <a:r>
              <a:rPr lang="en-US" dirty="0">
                <a:solidFill>
                  <a:srgbClr val="FF0000"/>
                </a:solidFill>
              </a:rPr>
              <a:t>.S</a:t>
            </a:r>
            <a:r>
              <a:rPr lang="en-US" dirty="0"/>
              <a:t>(a1:a5)  for a </a:t>
            </a:r>
            <a:r>
              <a:rPr lang="en-US" b="1" dirty="0"/>
              <a:t>sample</a:t>
            </a:r>
          </a:p>
          <a:p>
            <a:r>
              <a:rPr lang="en-US" dirty="0"/>
              <a:t>=VAR</a:t>
            </a:r>
            <a:r>
              <a:rPr lang="en-US" dirty="0">
                <a:solidFill>
                  <a:srgbClr val="FF0000"/>
                </a:solidFill>
              </a:rPr>
              <a:t>.P</a:t>
            </a:r>
            <a:r>
              <a:rPr lang="en-US" dirty="0"/>
              <a:t>(a1:a5) for a </a:t>
            </a:r>
            <a:r>
              <a:rPr lang="en-US" b="1" dirty="0"/>
              <a:t>population</a:t>
            </a:r>
          </a:p>
          <a:p>
            <a:endParaRPr lang="en-US" dirty="0"/>
          </a:p>
          <a:p>
            <a:r>
              <a:rPr lang="en-US" dirty="0"/>
              <a:t>To use the correct formula, you must know, </a:t>
            </a:r>
          </a:p>
          <a:p>
            <a:pPr lvl="1"/>
            <a:r>
              <a:rPr lang="en-US" dirty="0"/>
              <a:t>are you are working with a sample or population?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5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US" dirty="0"/>
              <a:t>Manual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the variance of 1, 2, 3 days?</a:t>
            </a:r>
          </a:p>
          <a:p>
            <a:pPr marL="0" indent="0">
              <a:buNone/>
            </a:pPr>
            <a:r>
              <a:rPr lang="en-US" dirty="0"/>
              <a:t>1) Calculate the </a:t>
            </a:r>
            <a:r>
              <a:rPr lang="en-US" i="1" dirty="0"/>
              <a:t>mean</a:t>
            </a:r>
            <a:r>
              <a:rPr lang="en-US" dirty="0"/>
              <a:t>: =(1+2+3) / n       = 6 /3       = 2</a:t>
            </a:r>
          </a:p>
          <a:p>
            <a:pPr marL="0" indent="0">
              <a:buNone/>
            </a:pPr>
            <a:r>
              <a:rPr lang="en-US" u="sng" dirty="0"/>
              <a:t>2)Data 	 x</a:t>
            </a:r>
            <a:r>
              <a:rPr lang="en-US" u="sng" baseline="-25000" dirty="0"/>
              <a:t>i</a:t>
            </a:r>
            <a:r>
              <a:rPr lang="en-US" u="sng" dirty="0"/>
              <a:t> - x̄            (x</a:t>
            </a:r>
            <a:r>
              <a:rPr lang="en-US" u="sng" baseline="-25000" dirty="0"/>
              <a:t>i</a:t>
            </a:r>
            <a:r>
              <a:rPr lang="en-US" u="sng" dirty="0"/>
              <a:t> - x̄)</a:t>
            </a:r>
            <a:r>
              <a:rPr lang="en-US" u="sng" baseline="30000" dirty="0"/>
              <a:t>2</a:t>
            </a:r>
          </a:p>
          <a:p>
            <a:pPr marL="0" indent="0">
              <a:buNone/>
            </a:pPr>
            <a:r>
              <a:rPr lang="en-US" dirty="0"/>
              <a:t>     1 	            1 - 2 =  -1          1     </a:t>
            </a:r>
          </a:p>
          <a:p>
            <a:pPr marL="0" indent="0">
              <a:buNone/>
            </a:pPr>
            <a:r>
              <a:rPr lang="en-US" dirty="0"/>
              <a:t>     2 	  	 2 - 2 =  0         0     </a:t>
            </a:r>
          </a:p>
          <a:p>
            <a:pPr marL="0" indent="0">
              <a:buNone/>
            </a:pPr>
            <a:r>
              <a:rPr lang="en-US" dirty="0"/>
              <a:t>     3 	  	 3 - 2 = </a:t>
            </a:r>
            <a:r>
              <a:rPr lang="en-US" u="sng" dirty="0"/>
              <a:t>+1</a:t>
            </a:r>
            <a:r>
              <a:rPr lang="en-US" dirty="0"/>
              <a:t>         </a:t>
            </a:r>
            <a:r>
              <a:rPr lang="en-US" u="sng" dirty="0"/>
              <a:t>1     </a:t>
            </a:r>
          </a:p>
          <a:p>
            <a:pPr marL="0" indent="0">
              <a:buNone/>
            </a:pPr>
            <a:r>
              <a:rPr lang="en-US" dirty="0"/>
              <a:t>Totals:     	              0         2     </a:t>
            </a:r>
          </a:p>
          <a:p>
            <a:pPr marL="0" indent="0">
              <a:buNone/>
            </a:pPr>
            <a:r>
              <a:rPr lang="en-US" dirty="0"/>
              <a:t>			    </a:t>
            </a:r>
          </a:p>
          <a:p>
            <a:pPr marL="0" indent="0">
              <a:buNone/>
            </a:pPr>
            <a:r>
              <a:rPr lang="en-US" dirty="0"/>
              <a:t>                                    </a:t>
            </a:r>
            <a:r>
              <a:rPr lang="en-US" sz="3600" dirty="0"/>
              <a:t>V</a:t>
            </a:r>
            <a:r>
              <a:rPr lang="en-US" sz="3500" dirty="0"/>
              <a:t>ariance = </a:t>
            </a:r>
            <a:r>
              <a:rPr lang="en-US" sz="2800" dirty="0"/>
              <a:t>2 / (3-1)  </a:t>
            </a:r>
            <a:r>
              <a:rPr lang="en-US" sz="3500" dirty="0"/>
              <a:t>= 1 </a:t>
            </a:r>
            <a:r>
              <a:rPr lang="en-US" sz="2400" dirty="0"/>
              <a:t>days</a:t>
            </a:r>
            <a:r>
              <a:rPr lang="en-US" sz="2400" baseline="30000" dirty="0"/>
              <a:t>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5085184"/>
            <a:ext cx="2592288" cy="10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38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US" dirty="0"/>
              <a:t>Standard deviation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55178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Standard deviations (abbreviated S.D.) is used often.</a:t>
                </a:r>
              </a:p>
              <a:p>
                <a:r>
                  <a:rPr lang="en-US" dirty="0"/>
                  <a:t>Calculate S.D. by taking the square root of the variance.</a:t>
                </a:r>
              </a:p>
              <a:p>
                <a:r>
                  <a:rPr lang="en-US" dirty="0"/>
                  <a:t>If variance = 9, calculate the standard deviation?</a:t>
                </a:r>
              </a:p>
              <a:p>
                <a:pPr lvl="1"/>
                <a:r>
                  <a:rPr lang="en-US" dirty="0"/>
                  <a:t>Manual S.D. 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dirty="0"/>
                  <a:t> = 3</a:t>
                </a:r>
              </a:p>
              <a:p>
                <a:pPr lvl="1"/>
                <a:r>
                  <a:rPr lang="en-US" dirty="0"/>
                  <a:t>Excel uses the square root function.  =SQRT(9)</a:t>
                </a:r>
              </a:p>
              <a:p>
                <a:r>
                  <a:rPr lang="en-US" dirty="0"/>
                  <a:t>Excel can calculate S.D. without calculating variance</a:t>
                </a:r>
              </a:p>
              <a:p>
                <a:pPr marL="274320" lvl="1" indent="-274320">
                  <a:buClr>
                    <a:schemeClr val="accent3"/>
                  </a:buClr>
                  <a:buSzPct val="95000"/>
                </a:pPr>
                <a:r>
                  <a:rPr lang="en-US" b="1" dirty="0"/>
                  <a:t>A</a:t>
                </a:r>
                <a:r>
                  <a:rPr lang="en-US" dirty="0"/>
                  <a:t>ssuming data is in cells A1 to A9</a:t>
                </a:r>
              </a:p>
              <a:p>
                <a:pPr lvl="1"/>
                <a:r>
                  <a:rPr lang="en-US" b="1" dirty="0"/>
                  <a:t>Sample</a:t>
                </a:r>
                <a:r>
                  <a:rPr lang="en-US" dirty="0"/>
                  <a:t> standard deviation =STDEV</a:t>
                </a:r>
                <a:r>
                  <a:rPr lang="en-US" dirty="0">
                    <a:solidFill>
                      <a:srgbClr val="FF0000"/>
                    </a:solidFill>
                  </a:rPr>
                  <a:t>.S</a:t>
                </a:r>
                <a:r>
                  <a:rPr lang="en-US" dirty="0"/>
                  <a:t>(A1:A9)     </a:t>
                </a:r>
              </a:p>
              <a:p>
                <a:pPr lvl="1"/>
                <a:r>
                  <a:rPr lang="en-US" b="1" dirty="0"/>
                  <a:t>Population</a:t>
                </a:r>
                <a:r>
                  <a:rPr lang="en-US" dirty="0"/>
                  <a:t> standard deviation =STDEV</a:t>
                </a:r>
                <a:r>
                  <a:rPr lang="en-US" dirty="0">
                    <a:solidFill>
                      <a:srgbClr val="FF0000"/>
                    </a:solidFill>
                  </a:rPr>
                  <a:t>.</a:t>
                </a:r>
                <a:r>
                  <a:rPr lang="en-US" b="1" dirty="0">
                    <a:solidFill>
                      <a:srgbClr val="FF0000"/>
                    </a:solidFill>
                  </a:rPr>
                  <a:t>P</a:t>
                </a:r>
                <a:r>
                  <a:rPr lang="en-US" dirty="0"/>
                  <a:t>(A1:A9)</a:t>
                </a:r>
              </a:p>
              <a:p>
                <a:endParaRPr lang="en-US" dirty="0"/>
              </a:p>
              <a:p>
                <a:r>
                  <a:rPr lang="en-US" dirty="0"/>
                  <a:t>S.D. uses same unit of measurement as the data</a:t>
                </a:r>
              </a:p>
              <a:p>
                <a:pPr lvl="1"/>
                <a:r>
                  <a:rPr lang="en-US" dirty="0"/>
                  <a:t>If your data is dollars, S.D. is dollars, but variance is in dollars</a:t>
                </a:r>
                <a:r>
                  <a:rPr lang="en-US" baseline="30000" dirty="0"/>
                  <a:t>2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551784"/>
              </a:xfrm>
              <a:blipFill>
                <a:blip r:embed="rId2"/>
                <a:stretch>
                  <a:fillRect l="-741" t="-2544" r="-2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GrowingKnowing.com   © 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9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en-US" dirty="0"/>
              <a:t>Skewed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4893176"/>
          </a:xfrm>
        </p:spPr>
        <p:txBody>
          <a:bodyPr/>
          <a:lstStyle/>
          <a:p>
            <a:r>
              <a:rPr lang="en-US" dirty="0"/>
              <a:t>When  you chart your data is the data symmetrical, or  lopsided to the right or left?  </a:t>
            </a:r>
          </a:p>
          <a:p>
            <a:r>
              <a:rPr lang="en-US" dirty="0"/>
              <a:t>A skew value of zero indicates symmetrical</a:t>
            </a:r>
          </a:p>
          <a:p>
            <a:r>
              <a:rPr lang="en-US" dirty="0"/>
              <a:t>Notice  the long tail on the skewed diagram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3312368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4"/>
            <a:ext cx="3456384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68896" y="3438292"/>
            <a:ext cx="18002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Symmetrical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4636" y="3438292"/>
            <a:ext cx="18002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Skewed right</a:t>
            </a:r>
          </a:p>
        </p:txBody>
      </p:sp>
    </p:spTree>
    <p:extLst>
      <p:ext uri="{BB962C8B-B14F-4D97-AF65-F5344CB8AC3E}">
        <p14:creationId xmlns:p14="http://schemas.microsoft.com/office/powerpoint/2010/main" val="3189410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 is more than one formula for skewness.   </a:t>
            </a:r>
          </a:p>
          <a:p>
            <a:pPr lvl="1"/>
            <a:r>
              <a:rPr lang="en-US" sz="2000" dirty="0"/>
              <a:t>The above formula is used for the test questions on our website.</a:t>
            </a:r>
          </a:p>
          <a:p>
            <a:r>
              <a:rPr lang="en-US" dirty="0"/>
              <a:t>Excel has a function called =SKEW(a1:a9) </a:t>
            </a:r>
          </a:p>
          <a:p>
            <a:pPr lvl="1"/>
            <a:r>
              <a:rPr lang="en-US" dirty="0"/>
              <a:t>Excel  uses a different formula than the one above.  </a:t>
            </a:r>
          </a:p>
          <a:p>
            <a:pPr lvl="1"/>
            <a:r>
              <a:rPr lang="en-US" sz="2000" dirty="0"/>
              <a:t>Check with your teacher to see what method is preferred.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431276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530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question may provide </a:t>
            </a:r>
            <a:r>
              <a:rPr lang="en-US" dirty="0">
                <a:solidFill>
                  <a:srgbClr val="FF0000"/>
                </a:solidFill>
              </a:rPr>
              <a:t>raw data, </a:t>
            </a:r>
          </a:p>
          <a:p>
            <a:pPr lvl="1"/>
            <a:r>
              <a:rPr lang="en-US" dirty="0"/>
              <a:t>if so, calculate the mean, median, and standard deviation and use the results to find </a:t>
            </a:r>
            <a:r>
              <a:rPr lang="en-US" dirty="0" err="1"/>
              <a:t>skewness</a:t>
            </a:r>
            <a:endParaRPr lang="en-US" dirty="0"/>
          </a:p>
          <a:p>
            <a:r>
              <a:rPr lang="en-US" dirty="0"/>
              <a:t>The question may give you the mean, median, and standard deviation, so 3 fewer calculations are needed. </a:t>
            </a:r>
          </a:p>
          <a:p>
            <a:r>
              <a:rPr lang="en-US" dirty="0"/>
              <a:t>A popular test question asks if data is skewed right or left by comparing the mean, median, and mode.</a:t>
            </a:r>
          </a:p>
          <a:p>
            <a:pPr lvl="1"/>
            <a:r>
              <a:rPr lang="en-US" dirty="0"/>
              <a:t>If the mean, median, or mode are approximately equal then the data is symmetrical</a:t>
            </a:r>
          </a:p>
          <a:p>
            <a:pPr lvl="1"/>
            <a:r>
              <a:rPr lang="en-US" dirty="0"/>
              <a:t>If the data is skewed, the mean will be pulled towards the long tail since the mean is easily influenced by extreme values</a:t>
            </a:r>
          </a:p>
          <a:p>
            <a:pPr lvl="2"/>
            <a:r>
              <a:rPr lang="en-US" dirty="0"/>
              <a:t>If the mean is larger than the median, data is skewed right</a:t>
            </a:r>
          </a:p>
          <a:p>
            <a:pPr lvl="2"/>
            <a:r>
              <a:rPr lang="en-US" dirty="0"/>
              <a:t>If mean is smaller than the median,  data is skewed left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9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r>
              <a:rPr lang="en-US" dirty="0"/>
              <a:t>Calculate if the data is skewed for these numbers: </a:t>
            </a:r>
          </a:p>
          <a:p>
            <a:pPr lvl="1"/>
            <a:r>
              <a:rPr lang="en-US" dirty="0"/>
              <a:t>1, 2, 3, 4, 5, 9, 23, -5, and -39. </a:t>
            </a:r>
          </a:p>
          <a:p>
            <a:r>
              <a:rPr lang="en-US" dirty="0"/>
              <a:t>In Excel:</a:t>
            </a:r>
          </a:p>
          <a:p>
            <a:pPr lvl="1"/>
            <a:r>
              <a:rPr lang="en-US" dirty="0"/>
              <a:t>=3*(AVERAGE(a1:a9)-MEDIAN(a1:a9))/STDEV.S(a1:a9)</a:t>
            </a:r>
          </a:p>
          <a:p>
            <a:pPr marL="667512" lvl="2" indent="0">
              <a:buNone/>
            </a:pPr>
            <a:r>
              <a:rPr lang="en-US" sz="2400" dirty="0"/>
              <a:t>=  -0.4813</a:t>
            </a:r>
          </a:p>
          <a:p>
            <a:r>
              <a:rPr lang="en-US" sz="2900" dirty="0"/>
              <a:t>This example is skewed to the left.</a:t>
            </a:r>
          </a:p>
          <a:p>
            <a:endParaRPr lang="en-US" sz="2900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05006"/>
            <a:ext cx="4464496" cy="230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8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Empirical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Many books are about </a:t>
            </a:r>
            <a:r>
              <a:rPr lang="en-CA" b="1" dirty="0"/>
              <a:t>six sigma; </a:t>
            </a:r>
            <a:r>
              <a:rPr lang="en-CA" dirty="0"/>
              <a:t>a concept using the empirical rule.</a:t>
            </a:r>
          </a:p>
          <a:p>
            <a:pPr lvl="1"/>
            <a:r>
              <a:rPr lang="en-CA" dirty="0"/>
              <a:t>Six sigma is popular in business to set quality objectives</a:t>
            </a:r>
          </a:p>
          <a:p>
            <a:r>
              <a:rPr lang="en-CA" dirty="0"/>
              <a:t>If your data is </a:t>
            </a:r>
            <a:r>
              <a:rPr lang="en-CA" b="1" dirty="0"/>
              <a:t>normally distributed, </a:t>
            </a:r>
            <a:r>
              <a:rPr lang="en-CA" dirty="0"/>
              <a:t>the empirical rule states (</a:t>
            </a:r>
            <a:r>
              <a:rPr lang="en-CA" sz="2200" dirty="0"/>
              <a:t>S.D. is abbreviated for standard deviation</a:t>
            </a:r>
            <a:r>
              <a:rPr lang="en-CA" dirty="0"/>
              <a:t>) </a:t>
            </a:r>
          </a:p>
          <a:p>
            <a:pPr lvl="1"/>
            <a:r>
              <a:rPr lang="en-CA" dirty="0"/>
              <a:t>68%    of the data will fall between 1 S.D. from the mean</a:t>
            </a:r>
          </a:p>
          <a:p>
            <a:pPr lvl="1"/>
            <a:r>
              <a:rPr lang="en-CA" dirty="0"/>
              <a:t>95%    of the data will fall between 2 S.D. from the mean</a:t>
            </a:r>
          </a:p>
          <a:p>
            <a:pPr lvl="1"/>
            <a:r>
              <a:rPr lang="en-CA" dirty="0"/>
              <a:t>99.7% of the data will fall between 3 S.D. from the mean</a:t>
            </a:r>
          </a:p>
          <a:p>
            <a:r>
              <a:rPr lang="en-CA" dirty="0"/>
              <a:t>We recommend you </a:t>
            </a:r>
            <a:r>
              <a:rPr lang="en-CA" b="1" dirty="0"/>
              <a:t>memorize</a:t>
            </a:r>
            <a:r>
              <a:rPr lang="en-CA" dirty="0"/>
              <a:t> the values: .68, .95, or .997</a:t>
            </a:r>
          </a:p>
          <a:p>
            <a:r>
              <a:rPr lang="en-CA" dirty="0"/>
              <a:t>The symbol for S.D. is sigma, so 3 S.D. above the mean plus 3 S.D. below the mean adds to 6 sigma</a:t>
            </a:r>
          </a:p>
          <a:p>
            <a:pPr lvl="1"/>
            <a:r>
              <a:rPr lang="en-CA" dirty="0"/>
              <a:t>99.7% of work must meet quality objectives to be six sigma</a:t>
            </a:r>
          </a:p>
          <a:p>
            <a:r>
              <a:rPr lang="en-CA" dirty="0"/>
              <a:t>Is six sigma  quality good enough?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5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Calculate the empirical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There are 2 types of questions</a:t>
            </a:r>
          </a:p>
          <a:p>
            <a:pPr lvl="1"/>
            <a:r>
              <a:rPr lang="en-CA" dirty="0"/>
              <a:t>You are given the probability and asked for the data interval</a:t>
            </a:r>
          </a:p>
          <a:p>
            <a:pPr lvl="1"/>
            <a:r>
              <a:rPr lang="en-CA" dirty="0"/>
              <a:t>You are given the data interval and asked for the probability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06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en-US" dirty="0"/>
              <a:t>Probability given: With a mean of 600, and S.D. of 10, what is the interval needed to hold 95% of the data? </a:t>
            </a:r>
          </a:p>
          <a:p>
            <a:pPr lvl="1"/>
            <a:r>
              <a:rPr lang="en-US" dirty="0"/>
              <a:t>95% is 2 S.D. above and below the mean (memorized)</a:t>
            </a:r>
          </a:p>
          <a:p>
            <a:pPr lvl="2"/>
            <a:r>
              <a:rPr lang="en-US" dirty="0"/>
              <a:t>Upper value is 600+10+10 = 620</a:t>
            </a:r>
          </a:p>
          <a:p>
            <a:pPr lvl="2"/>
            <a:r>
              <a:rPr lang="en-US" dirty="0"/>
              <a:t>Lower value is 600-10-10   = 580</a:t>
            </a:r>
          </a:p>
          <a:p>
            <a:pPr lvl="2"/>
            <a:r>
              <a:rPr lang="en-US" dirty="0"/>
              <a:t>Answer is 580 to 620</a:t>
            </a:r>
          </a:p>
          <a:p>
            <a:pPr lvl="2"/>
            <a:endParaRPr lang="en-CA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3480804"/>
            <a:ext cx="5616625" cy="282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022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r>
              <a:rPr lang="en-US" dirty="0"/>
              <a:t>With a mean of 20, standard deviation of 2, and interval of 18 to 22, what is the probability data lies in this interval?</a:t>
            </a:r>
          </a:p>
          <a:p>
            <a:pPr lvl="1"/>
            <a:r>
              <a:rPr lang="en-US" dirty="0"/>
              <a:t>22 is 1 S.D.  above the mean, 18 is 1 S.D. below</a:t>
            </a:r>
          </a:p>
          <a:p>
            <a:pPr lvl="1"/>
            <a:r>
              <a:rPr lang="en-US" dirty="0"/>
              <a:t>Answer = .68 because we memorized it 1 S.D. is 68%.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29000"/>
            <a:ext cx="532447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242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Chebyshev</a:t>
            </a:r>
            <a:r>
              <a:rPr lang="en-CA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Empirical rule is for data that is normally distributed. </a:t>
            </a:r>
          </a:p>
          <a:p>
            <a:r>
              <a:rPr lang="en-CA" dirty="0" err="1"/>
              <a:t>Chebyshev</a:t>
            </a:r>
            <a:r>
              <a:rPr lang="en-CA" dirty="0"/>
              <a:t> is for data NOT normally distributed.</a:t>
            </a:r>
          </a:p>
          <a:p>
            <a:endParaRPr lang="en-CA" dirty="0"/>
          </a:p>
          <a:p>
            <a:r>
              <a:rPr lang="en-CA" dirty="0"/>
              <a:t>Formula  </a:t>
            </a:r>
          </a:p>
          <a:p>
            <a:pPr marL="0" indent="0">
              <a:buNone/>
            </a:pPr>
            <a:r>
              <a:rPr lang="en-CA" dirty="0"/>
              <a:t>           Percent of data = 1 – 1/standard deviation</a:t>
            </a:r>
            <a:r>
              <a:rPr lang="en-CA" baseline="30000" dirty="0"/>
              <a:t>2</a:t>
            </a:r>
          </a:p>
          <a:p>
            <a:pPr marL="0" indent="0">
              <a:buNone/>
            </a:pPr>
            <a:endParaRPr lang="en-CA" baseline="30000" dirty="0"/>
          </a:p>
          <a:p>
            <a:r>
              <a:rPr lang="en-CA" dirty="0"/>
              <a:t>The questions are similar to the empirical rule</a:t>
            </a:r>
            <a:endParaRPr lang="en-CA" baseline="30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84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data that is NOT normally distributed, what is the probability data will fall within 2 standard deviations of the mean?  </a:t>
            </a:r>
          </a:p>
          <a:p>
            <a:pPr lvl="1"/>
            <a:r>
              <a:rPr lang="en-US" dirty="0"/>
              <a:t>Probability = 1 – 1/2</a:t>
            </a:r>
            <a:r>
              <a:rPr lang="en-US" baseline="30000" dirty="0"/>
              <a:t>2</a:t>
            </a:r>
            <a:r>
              <a:rPr lang="en-US" dirty="0"/>
              <a:t>   = 1 – ¼   = 75%</a:t>
            </a:r>
          </a:p>
          <a:p>
            <a:pPr lvl="1"/>
            <a:r>
              <a:rPr lang="en-US" dirty="0"/>
              <a:t>Answer: 75% of data will fall within 2 standard deviations of the mean.</a:t>
            </a:r>
          </a:p>
          <a:p>
            <a:r>
              <a:rPr lang="en-US" dirty="0"/>
              <a:t>Using </a:t>
            </a:r>
            <a:r>
              <a:rPr lang="en-US" dirty="0" err="1"/>
              <a:t>Chebyshev</a:t>
            </a:r>
            <a:r>
              <a:rPr lang="en-US" dirty="0"/>
              <a:t>, what is the interval and percentage of data that will fall within 3 standard deviations if the mean is 100 and standard deviation is 10.</a:t>
            </a:r>
          </a:p>
          <a:p>
            <a:pPr lvl="1"/>
            <a:r>
              <a:rPr lang="en-US" dirty="0"/>
              <a:t>For 3 standard deviations, mean +/- 3 x S.D. </a:t>
            </a:r>
          </a:p>
          <a:p>
            <a:pPr lvl="2"/>
            <a:r>
              <a:rPr lang="en-US" dirty="0"/>
              <a:t>Upper interval = 100 +30 =130</a:t>
            </a:r>
          </a:p>
          <a:p>
            <a:pPr lvl="2"/>
            <a:r>
              <a:rPr lang="en-US" dirty="0"/>
              <a:t>Lower interval = 100 -30 = 70</a:t>
            </a:r>
          </a:p>
          <a:p>
            <a:pPr lvl="1"/>
            <a:r>
              <a:rPr lang="en-US" dirty="0"/>
              <a:t>Percent = 1 – 1/3</a:t>
            </a:r>
            <a:r>
              <a:rPr lang="en-US" baseline="30000" dirty="0"/>
              <a:t>2</a:t>
            </a:r>
            <a:r>
              <a:rPr lang="en-US" dirty="0"/>
              <a:t>   = 1 – 1/9 = .89</a:t>
            </a:r>
          </a:p>
          <a:p>
            <a:pPr lvl="1"/>
            <a:r>
              <a:rPr lang="en-US" dirty="0"/>
              <a:t>There is 89% probability data will fall within 3 </a:t>
            </a:r>
            <a:r>
              <a:rPr lang="en-US" dirty="0" err="1"/>
              <a:t>std</a:t>
            </a:r>
            <a:r>
              <a:rPr lang="en-US" dirty="0"/>
              <a:t> deviations.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1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Coefficient of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Is standard deviation (S.D) of 100 </a:t>
            </a:r>
            <a:r>
              <a:rPr lang="en-CA" i="1" dirty="0"/>
              <a:t>large</a:t>
            </a:r>
            <a:r>
              <a:rPr lang="en-CA" dirty="0"/>
              <a:t> variability?</a:t>
            </a:r>
          </a:p>
          <a:p>
            <a:pPr lvl="1"/>
            <a:r>
              <a:rPr lang="en-CA" dirty="0"/>
              <a:t>We are not sure until we know the size of the mean</a:t>
            </a:r>
          </a:p>
          <a:p>
            <a:pPr lvl="2"/>
            <a:r>
              <a:rPr lang="en-CA" dirty="0"/>
              <a:t>Mean = 200, then S.D. = 100 is very large</a:t>
            </a:r>
          </a:p>
          <a:p>
            <a:pPr lvl="2"/>
            <a:r>
              <a:rPr lang="en-CA" dirty="0"/>
              <a:t>Mean = 10 million then variability of S.D. = 100 is small</a:t>
            </a:r>
          </a:p>
          <a:p>
            <a:pPr lvl="1"/>
            <a:r>
              <a:rPr lang="en-CA" dirty="0"/>
              <a:t>How do we compare variability if one variable measures </a:t>
            </a:r>
            <a:r>
              <a:rPr lang="en-CA" i="1" dirty="0"/>
              <a:t>payment by the hour </a:t>
            </a:r>
            <a:r>
              <a:rPr lang="en-CA" dirty="0"/>
              <a:t>and another measures payment by </a:t>
            </a:r>
            <a:r>
              <a:rPr lang="en-CA" i="1" dirty="0"/>
              <a:t>commission in dollars</a:t>
            </a:r>
            <a:r>
              <a:rPr lang="en-CA" dirty="0"/>
              <a:t>?  </a:t>
            </a:r>
          </a:p>
          <a:p>
            <a:r>
              <a:rPr lang="en-CA" dirty="0"/>
              <a:t>We can compare using Coefficient of Variation</a:t>
            </a:r>
          </a:p>
          <a:p>
            <a:r>
              <a:rPr lang="en-CA" dirty="0"/>
              <a:t>Formula: Coefficient Variation = (S.D/ Mean</a:t>
            </a:r>
            <a:r>
              <a:rPr lang="en-CA" u="sng" dirty="0"/>
              <a:t>)</a:t>
            </a:r>
            <a:r>
              <a:rPr lang="en-CA" dirty="0"/>
              <a:t> x 100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92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Coefficient of Variation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Teacher A grades students finding a mean of 80 with standard deviation of 10. Teacher B grades students finds a mean of 1000 and standard deviation of 50. Which teacher has more consistent results?</a:t>
            </a:r>
          </a:p>
          <a:p>
            <a:r>
              <a:rPr lang="en-CA" dirty="0"/>
              <a:t>Step 1: 	CV Teacher A = 10 / 80 × 100%     = 12.5%</a:t>
            </a:r>
          </a:p>
          <a:p>
            <a:r>
              <a:rPr lang="en-CA" dirty="0"/>
              <a:t>Step 2: 	CV Teacher B = 50 / 1000 × 100% = 5%</a:t>
            </a:r>
          </a:p>
          <a:p>
            <a:r>
              <a:rPr lang="en-CA" dirty="0"/>
              <a:t>Step 3: 	Teacher B has more consistent student results.  Teacher A has </a:t>
            </a:r>
            <a:r>
              <a:rPr lang="en-CA"/>
              <a:t>more variability. 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69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r>
              <a:rPr lang="en-CA" dirty="0"/>
              <a:t>The end</a:t>
            </a:r>
          </a:p>
          <a:p>
            <a:r>
              <a:rPr lang="en-CA" dirty="0"/>
              <a:t>of the beginning</a:t>
            </a:r>
          </a:p>
          <a:p>
            <a:endParaRPr lang="en-CA" dirty="0"/>
          </a:p>
          <a:p>
            <a:r>
              <a:rPr lang="en-CA" dirty="0"/>
              <a:t>or the beginning of the end, if you have not been practising enough problems</a:t>
            </a:r>
          </a:p>
          <a:p>
            <a:endParaRPr lang="en-CA" dirty="0"/>
          </a:p>
          <a:p>
            <a:r>
              <a:rPr lang="en-CA" dirty="0"/>
              <a:t>Keep practising questions is the key to success.</a:t>
            </a:r>
          </a:p>
          <a:p>
            <a:r>
              <a:rPr lang="en-CA" dirty="0"/>
              <a:t>End when you can get 3 questions right in a row at the hardest difficulty level for every topic</a:t>
            </a:r>
            <a:r>
              <a:rPr lang="en-CA"/>
              <a:t>. </a:t>
            </a:r>
          </a:p>
          <a:p>
            <a:pPr lvl="1"/>
            <a:r>
              <a:rPr lang="en-CA"/>
              <a:t>Run </a:t>
            </a:r>
            <a:r>
              <a:rPr lang="en-CA" dirty="0"/>
              <a:t>the Progress report to see </a:t>
            </a:r>
            <a:r>
              <a:rPr lang="en-CA"/>
              <a:t>your completion results</a:t>
            </a:r>
            <a:r>
              <a:rPr lang="en-CA" dirty="0"/>
              <a:t>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GrowingKnowing.com   © 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18BB-48FA-4945-9F48-8F594EAB2CF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5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54A838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3105</TotalTime>
  <Words>1931</Words>
  <Application>Microsoft Office PowerPoint</Application>
  <PresentationFormat>On-screen Show (4:3)</PresentationFormat>
  <Paragraphs>220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 Math</vt:lpstr>
      <vt:lpstr>Constantia</vt:lpstr>
      <vt:lpstr>Wingdings 2</vt:lpstr>
      <vt:lpstr>Flow</vt:lpstr>
      <vt:lpstr>1_Custom Design</vt:lpstr>
      <vt:lpstr>Custom Design</vt:lpstr>
      <vt:lpstr>Variability</vt:lpstr>
      <vt:lpstr>Variability</vt:lpstr>
      <vt:lpstr>Range</vt:lpstr>
      <vt:lpstr>Excel</vt:lpstr>
      <vt:lpstr>Variance</vt:lpstr>
      <vt:lpstr>Formula</vt:lpstr>
      <vt:lpstr>Excel</vt:lpstr>
      <vt:lpstr>Manual Calculation</vt:lpstr>
      <vt:lpstr>Standard deviation</vt:lpstr>
      <vt:lpstr>Skewed</vt:lpstr>
      <vt:lpstr>Formula</vt:lpstr>
      <vt:lpstr>Skew questions</vt:lpstr>
      <vt:lpstr>PowerPoint Presentation</vt:lpstr>
      <vt:lpstr>Empirical Rule</vt:lpstr>
      <vt:lpstr>Calculate the empirical rule</vt:lpstr>
      <vt:lpstr>PowerPoint Presentation</vt:lpstr>
      <vt:lpstr>PowerPoint Presentation</vt:lpstr>
      <vt:lpstr>Chebyshev </vt:lpstr>
      <vt:lpstr>PowerPoint Presentation</vt:lpstr>
      <vt:lpstr>Coefficient of Variation</vt:lpstr>
      <vt:lpstr>Coefficient of Variation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Intervals</dc:title>
  <dc:creator>terry</dc:creator>
  <cp:lastModifiedBy>Terry James</cp:lastModifiedBy>
  <cp:revision>321</cp:revision>
  <dcterms:created xsi:type="dcterms:W3CDTF">2011-06-04T14:50:34Z</dcterms:created>
  <dcterms:modified xsi:type="dcterms:W3CDTF">2020-04-18T15:17:17Z</dcterms:modified>
</cp:coreProperties>
</file>