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4"/>
  </p:notesMasterIdLst>
  <p:handoutMasterIdLst>
    <p:handoutMasterId r:id="rId15"/>
  </p:handoutMasterIdLst>
  <p:sldIdLst>
    <p:sldId id="256" r:id="rId4"/>
    <p:sldId id="257" r:id="rId5"/>
    <p:sldId id="282" r:id="rId6"/>
    <p:sldId id="283" r:id="rId7"/>
    <p:sldId id="267" r:id="rId8"/>
    <p:sldId id="269" r:id="rId9"/>
    <p:sldId id="284" r:id="rId10"/>
    <p:sldId id="285" r:id="rId11"/>
    <p:sldId id="286" r:id="rId12"/>
    <p:sldId id="281" r:id="rId1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E12E4-D01B-4C12-A282-E38F4D95549F}" type="datetimeFigureOut">
              <a:rPr lang="en-CA" smtClean="0"/>
              <a:t>2020-04-18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F8675-8AB7-453A-BE6D-D0925CF5A0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3954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Sample Size</a:t>
            </a:r>
            <a:br>
              <a:rPr lang="en-US" dirty="0"/>
            </a:br>
            <a:r>
              <a:rPr lang="en-US" sz="3600" dirty="0"/>
              <a:t>Manual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en-US" dirty="0"/>
              <a:t>Sample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/>
          </a:bodyPr>
          <a:lstStyle/>
          <a:p>
            <a:r>
              <a:rPr lang="en-US" dirty="0"/>
              <a:t>How big should a sample be for a valid study?</a:t>
            </a:r>
          </a:p>
          <a:p>
            <a:r>
              <a:rPr lang="en-US" dirty="0"/>
              <a:t>Why phone 10,000 students if phoning 50 is enough?</a:t>
            </a:r>
          </a:p>
          <a:p>
            <a:pPr lvl="1"/>
            <a:r>
              <a:rPr lang="en-US" dirty="0"/>
              <a:t>Large samples take longer and cost more</a:t>
            </a:r>
          </a:p>
          <a:p>
            <a:r>
              <a:rPr lang="en-US" dirty="0"/>
              <a:t>What if a sample of 50 is not enough, you need 51 for a valid study?</a:t>
            </a:r>
            <a:endParaRPr lang="en-US" b="1" dirty="0"/>
          </a:p>
          <a:p>
            <a:r>
              <a:rPr lang="en-US" dirty="0"/>
              <a:t>We will learn how to calculate the needed sample size. 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  <a:p>
            <a:r>
              <a:rPr lang="en-CA" dirty="0"/>
              <a:t>Sample size for means: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Sample size for proportion:</a:t>
            </a:r>
          </a:p>
          <a:p>
            <a:endParaRPr lang="en-CA" dirty="0"/>
          </a:p>
          <a:p>
            <a:r>
              <a:rPr lang="en-CA" dirty="0"/>
              <a:t>Where</a:t>
            </a:r>
          </a:p>
          <a:p>
            <a:pPr lvl="1"/>
            <a:r>
              <a:rPr lang="en-CA" dirty="0"/>
              <a:t>n = sample size</a:t>
            </a:r>
          </a:p>
          <a:p>
            <a:pPr lvl="1"/>
            <a:r>
              <a:rPr lang="en-CA" dirty="0"/>
              <a:t>z = normal table </a:t>
            </a:r>
          </a:p>
          <a:p>
            <a:pPr lvl="1"/>
            <a:r>
              <a:rPr lang="el-GR" dirty="0"/>
              <a:t>σ</a:t>
            </a:r>
            <a:r>
              <a:rPr lang="en-CA" dirty="0"/>
              <a:t> = standard deviation</a:t>
            </a:r>
          </a:p>
          <a:p>
            <a:pPr lvl="1"/>
            <a:r>
              <a:rPr lang="en-CA" dirty="0"/>
              <a:t>E = allowed error</a:t>
            </a:r>
          </a:p>
          <a:p>
            <a:pPr lvl="1"/>
            <a:r>
              <a:rPr lang="en-CA" dirty="0"/>
              <a:t>p = population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440" y="1916832"/>
            <a:ext cx="176212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960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678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Size for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 what is the </a:t>
            </a:r>
            <a:r>
              <a:rPr lang="en-CA" b="1" dirty="0"/>
              <a:t>sample size </a:t>
            </a:r>
            <a:r>
              <a:rPr lang="en-CA" dirty="0"/>
              <a:t>required if the standard deviation (S.D.) is 11.55, error is within 3.01, and confidence level is 96%?  </a:t>
            </a:r>
          </a:p>
          <a:p>
            <a:endParaRPr lang="en-CA" dirty="0"/>
          </a:p>
          <a:p>
            <a:r>
              <a:rPr lang="en-CA" dirty="0"/>
              <a:t>Notice error (E) is 3.01</a:t>
            </a:r>
          </a:p>
          <a:p>
            <a:pPr lvl="1"/>
            <a:r>
              <a:rPr lang="en-CA" dirty="0"/>
              <a:t>Some students have trouble detecting E.</a:t>
            </a:r>
          </a:p>
          <a:p>
            <a:pPr lvl="1"/>
            <a:r>
              <a:rPr lang="en-CA" dirty="0"/>
              <a:t>Look for words like ‘within’ if it does not say ‘error’</a:t>
            </a:r>
          </a:p>
          <a:p>
            <a:r>
              <a:rPr lang="en-CA" dirty="0"/>
              <a:t>Always use z, never use t in sample size calculations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19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Calculating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confidence level is 96%</a:t>
            </a:r>
          </a:p>
          <a:p>
            <a:r>
              <a:rPr lang="en-CA" dirty="0"/>
              <a:t>Calculate z the same way as Confidence Levels.</a:t>
            </a:r>
          </a:p>
          <a:p>
            <a:r>
              <a:rPr lang="en-CA" dirty="0"/>
              <a:t>Alpha = 1 - .96 = .04</a:t>
            </a:r>
          </a:p>
          <a:p>
            <a:pPr lvl="1"/>
            <a:r>
              <a:rPr lang="en-CA" dirty="0"/>
              <a:t>Z Table formula (confidence level  + alpha/2)</a:t>
            </a:r>
          </a:p>
          <a:p>
            <a:pPr lvl="2"/>
            <a:r>
              <a:rPr lang="en-CA" dirty="0"/>
              <a:t>                            (.96%  + .04/2  ) = .9800</a:t>
            </a:r>
          </a:p>
          <a:p>
            <a:pPr lvl="1"/>
            <a:r>
              <a:rPr lang="en-CA" dirty="0"/>
              <a:t>Lookup .9800 probability, z   = 2.055</a:t>
            </a:r>
          </a:p>
          <a:p>
            <a:pPr lvl="0">
              <a:buClr>
                <a:srgbClr val="0BD0D9"/>
              </a:buClr>
            </a:pPr>
            <a:r>
              <a:rPr lang="en-CA" dirty="0">
                <a:solidFill>
                  <a:prstClr val="black"/>
                </a:solidFill>
              </a:rPr>
              <a:t>Link to Normal table</a:t>
            </a:r>
          </a:p>
          <a:p>
            <a:pPr lvl="1">
              <a:buClr>
                <a:srgbClr val="0F6FC6"/>
              </a:buClr>
            </a:pPr>
            <a:r>
              <a:rPr lang="en-CA" sz="1800" dirty="0">
                <a:solidFill>
                  <a:srgbClr val="0F6FC6">
                    <a:alpha val="53000"/>
                  </a:srgbClr>
                </a:solidFill>
                <a:hlinkClick r:id="rId2"/>
              </a:rPr>
              <a:t>http://www.growingknowing.com/GKStatsBookNormalTable2.html</a:t>
            </a:r>
            <a:endParaRPr lang="en-CA" sz="1800" dirty="0">
              <a:solidFill>
                <a:srgbClr val="0F6FC6">
                  <a:alpha val="53000"/>
                </a:srgbClr>
              </a:solidFill>
            </a:endParaRPr>
          </a:p>
          <a:p>
            <a:pPr marL="393192" lvl="1" indent="0">
              <a:buClr>
                <a:srgbClr val="0F6FC6"/>
              </a:buClr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5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What is the </a:t>
            </a:r>
            <a:r>
              <a:rPr lang="en-CA" b="1" dirty="0"/>
              <a:t>sample size </a:t>
            </a:r>
            <a:r>
              <a:rPr lang="en-CA" dirty="0"/>
              <a:t>required if the standard deviation (S.D.) is 11.55, error is within 3.01, and confidence level is 96%? </a:t>
            </a:r>
          </a:p>
          <a:p>
            <a:endParaRPr lang="en-CA" dirty="0"/>
          </a:p>
          <a:p>
            <a:r>
              <a:rPr lang="en-CA" dirty="0"/>
              <a:t>Formula  </a:t>
            </a:r>
          </a:p>
          <a:p>
            <a:pPr lvl="1"/>
            <a:endParaRPr lang="en-CA" dirty="0"/>
          </a:p>
          <a:p>
            <a:pPr lvl="1"/>
            <a:r>
              <a:rPr lang="en-CA" dirty="0"/>
              <a:t>n = (2.055 x 11.55 / 3.01)</a:t>
            </a:r>
            <a:r>
              <a:rPr lang="en-CA" baseline="30000" dirty="0"/>
              <a:t>2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    = 7.88545</a:t>
            </a:r>
            <a:r>
              <a:rPr lang="en-CA" baseline="30000" dirty="0"/>
              <a:t>2    </a:t>
            </a:r>
            <a:r>
              <a:rPr lang="en-CA" dirty="0"/>
              <a:t>= 62.1</a:t>
            </a:r>
          </a:p>
          <a:p>
            <a:pPr lvl="1"/>
            <a:r>
              <a:rPr lang="en-CA" dirty="0"/>
              <a:t>  Round up to 63</a:t>
            </a:r>
          </a:p>
          <a:p>
            <a:r>
              <a:rPr lang="en-CA" dirty="0"/>
              <a:t>Why round to 63 from 62.1?</a:t>
            </a:r>
          </a:p>
          <a:p>
            <a:pPr lvl="1"/>
            <a:r>
              <a:rPr lang="en-CA" dirty="0"/>
              <a:t> Not what we were taught rounding in arithmetic!</a:t>
            </a:r>
          </a:p>
          <a:p>
            <a:r>
              <a:rPr lang="en-CA" dirty="0"/>
              <a:t>You cannot talk to .1 of a person, so to have a valid study with 62.1 or more in your sample, you are forced to round up.</a:t>
            </a:r>
          </a:p>
          <a:p>
            <a:r>
              <a:rPr lang="en-CA" dirty="0"/>
              <a:t>Rule: </a:t>
            </a:r>
            <a:r>
              <a:rPr lang="en-CA" b="1" dirty="0"/>
              <a:t>Always</a:t>
            </a:r>
            <a:r>
              <a:rPr lang="en-CA" dirty="0"/>
              <a:t> round up in Sample Size.  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64" y="1988840"/>
            <a:ext cx="165618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2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What sample size is needed for a survey of the time to fly to Basra, Iraq from New York. You want the time to be within 15.73 minutes with 94% confidence. Standard deviation is 43.7 minutes. 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What is the error?</a:t>
            </a:r>
          </a:p>
          <a:p>
            <a:pPr lvl="1"/>
            <a:r>
              <a:rPr lang="en-CA" dirty="0"/>
              <a:t>E = 15.73</a:t>
            </a:r>
          </a:p>
          <a:p>
            <a:r>
              <a:rPr lang="en-CA" dirty="0"/>
              <a:t>What is z?</a:t>
            </a:r>
          </a:p>
          <a:p>
            <a:pPr lvl="1"/>
            <a:r>
              <a:rPr lang="en-CA" dirty="0"/>
              <a:t>z = (confidence  + alpha/2 )  = .94 + .06/2  = .9700</a:t>
            </a:r>
          </a:p>
          <a:p>
            <a:pPr lvl="1"/>
            <a:r>
              <a:rPr lang="en-CA" dirty="0"/>
              <a:t>Lookup z in table = 1.88</a:t>
            </a:r>
          </a:p>
          <a:p>
            <a:r>
              <a:rPr lang="en-CA" dirty="0"/>
              <a:t>n = (1.88 x 43.7 / 15.73)</a:t>
            </a:r>
            <a:r>
              <a:rPr lang="en-CA" baseline="30000" dirty="0"/>
              <a:t>2</a:t>
            </a:r>
            <a:r>
              <a:rPr lang="en-CA" dirty="0"/>
              <a:t>  = 27.3</a:t>
            </a:r>
          </a:p>
          <a:p>
            <a:r>
              <a:rPr lang="en-CA" dirty="0"/>
              <a:t>Sample size, always round up. Answer  n = 28.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564904"/>
            <a:ext cx="165618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5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Most common error is to forget the last step: power of 2.</a:t>
            </a:r>
          </a:p>
          <a:p>
            <a:pPr lvl="1"/>
            <a:r>
              <a:rPr lang="en-CA" sz="2000" dirty="0"/>
              <a:t>If the number looks small, double check power of 2.</a:t>
            </a:r>
          </a:p>
          <a:p>
            <a:r>
              <a:rPr lang="en-CA" sz="2400" dirty="0"/>
              <a:t>You don’t see the error value.</a:t>
            </a:r>
          </a:p>
          <a:p>
            <a:pPr lvl="1"/>
            <a:r>
              <a:rPr lang="en-CA" sz="2000" dirty="0"/>
              <a:t>Look for ‘within’</a:t>
            </a:r>
          </a:p>
          <a:p>
            <a:r>
              <a:rPr lang="en-CA" sz="2400" dirty="0"/>
              <a:t>In a test, after doing many probability questions, you may be looking for a probability question when you are being asked for a Sample Size calculation!   </a:t>
            </a:r>
          </a:p>
          <a:p>
            <a:r>
              <a:rPr lang="en-CA" sz="2400" dirty="0"/>
              <a:t>Last common error, you don’t understand there are 2 formulas for sample size (1</a:t>
            </a:r>
            <a:r>
              <a:rPr lang="en-CA" sz="2400" baseline="30000" dirty="0"/>
              <a:t>st</a:t>
            </a:r>
            <a:r>
              <a:rPr lang="en-CA" sz="2400" dirty="0"/>
              <a:t> is Means, 2</a:t>
            </a:r>
            <a:r>
              <a:rPr lang="en-CA" sz="2400" baseline="30000" dirty="0"/>
              <a:t>nd</a:t>
            </a:r>
            <a:r>
              <a:rPr lang="en-CA" sz="2400" dirty="0"/>
              <a:t> is proportion)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18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size for 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What should the sample size be if proportion is 59%, error is 0.17, and confidence level is 0.92?</a:t>
            </a:r>
          </a:p>
          <a:p>
            <a:endParaRPr lang="en-CA" dirty="0"/>
          </a:p>
          <a:p>
            <a:r>
              <a:rPr lang="en-CA" dirty="0"/>
              <a:t>Formula = </a:t>
            </a:r>
          </a:p>
          <a:p>
            <a:endParaRPr lang="en-CA" dirty="0"/>
          </a:p>
          <a:p>
            <a:r>
              <a:rPr lang="en-CA" dirty="0"/>
              <a:t>n = .59(1 - .59)(z / .17)</a:t>
            </a:r>
            <a:r>
              <a:rPr lang="en-CA" baseline="30000" dirty="0"/>
              <a:t>2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z = (confidence  + alpha/2 ) = (.92 + .08/2 ) = .9600</a:t>
            </a:r>
          </a:p>
          <a:p>
            <a:pPr lvl="1"/>
            <a:r>
              <a:rPr lang="en-CA" dirty="0"/>
              <a:t>Lookup .9600, z = 1.75</a:t>
            </a:r>
          </a:p>
          <a:p>
            <a:r>
              <a:rPr lang="en-CA" dirty="0"/>
              <a:t>n = .59(1 - .59)(1.75 / .17)</a:t>
            </a:r>
            <a:r>
              <a:rPr lang="en-CA" baseline="30000" dirty="0"/>
              <a:t>2</a:t>
            </a:r>
            <a:r>
              <a:rPr lang="en-CA" dirty="0"/>
              <a:t> </a:t>
            </a:r>
          </a:p>
          <a:p>
            <a:pPr marL="393192" lvl="1" indent="0">
              <a:buNone/>
            </a:pPr>
            <a:r>
              <a:rPr lang="en-CA" dirty="0"/>
              <a:t>   = .59 x .41 x 105.9688581 = 25.63</a:t>
            </a:r>
          </a:p>
          <a:p>
            <a:r>
              <a:rPr lang="en-CA" dirty="0"/>
              <a:t>Answer = 26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80928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19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the website, do Sample Size.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809</TotalTime>
  <Words>704</Words>
  <Application>Microsoft Office PowerPoint</Application>
  <PresentationFormat>On-screen Show (4:3)</PresentationFormat>
  <Paragraphs>100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Sample Size Manual</vt:lpstr>
      <vt:lpstr>Sample size</vt:lpstr>
      <vt:lpstr>Formula</vt:lpstr>
      <vt:lpstr>Sample Size for Means</vt:lpstr>
      <vt:lpstr>Calculating z</vt:lpstr>
      <vt:lpstr>PowerPoint Presentation</vt:lpstr>
      <vt:lpstr>PowerPoint Presentation</vt:lpstr>
      <vt:lpstr>Common errors</vt:lpstr>
      <vt:lpstr>Sample size for proportion</vt:lpstr>
      <vt:lpstr>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108</cp:revision>
  <cp:lastPrinted>2011-06-24T20:47:36Z</cp:lastPrinted>
  <dcterms:created xsi:type="dcterms:W3CDTF">2011-06-04T14:50:34Z</dcterms:created>
  <dcterms:modified xsi:type="dcterms:W3CDTF">2020-04-18T15:16:41Z</dcterms:modified>
</cp:coreProperties>
</file>