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4"/>
  </p:notesMasterIdLst>
  <p:handoutMasterIdLst>
    <p:handoutMasterId r:id="rId15"/>
  </p:handoutMasterIdLst>
  <p:sldIdLst>
    <p:sldId id="256" r:id="rId4"/>
    <p:sldId id="257" r:id="rId5"/>
    <p:sldId id="282" r:id="rId6"/>
    <p:sldId id="283" r:id="rId7"/>
    <p:sldId id="267" r:id="rId8"/>
    <p:sldId id="269" r:id="rId9"/>
    <p:sldId id="284" r:id="rId10"/>
    <p:sldId id="285" r:id="rId11"/>
    <p:sldId id="286" r:id="rId12"/>
    <p:sldId id="281" r:id="rId1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D63AF-2D70-4FD2-A352-A9D0836C7724}" type="datetimeFigureOut">
              <a:rPr lang="en-CA" smtClean="0"/>
              <a:t>2020-04-18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92AC5-28D7-4E5D-93CA-941A3B4421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4989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Sample Size</a:t>
            </a:r>
            <a:br>
              <a:rPr lang="en-US" dirty="0"/>
            </a:br>
            <a:r>
              <a:rPr lang="en-US" sz="3600" dirty="0"/>
              <a:t>Excel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en-US" dirty="0"/>
              <a:t>Sample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/>
          </a:bodyPr>
          <a:lstStyle/>
          <a:p>
            <a:r>
              <a:rPr lang="en-US" dirty="0"/>
              <a:t>How big should a sample be for a valid study?</a:t>
            </a:r>
          </a:p>
          <a:p>
            <a:r>
              <a:rPr lang="en-US" dirty="0"/>
              <a:t>Why phone 10,000 students if phoning 50 is enough?</a:t>
            </a:r>
          </a:p>
          <a:p>
            <a:pPr lvl="1"/>
            <a:r>
              <a:rPr lang="en-US" dirty="0"/>
              <a:t>Large samples take longer and cost more</a:t>
            </a:r>
          </a:p>
          <a:p>
            <a:r>
              <a:rPr lang="en-US" dirty="0"/>
              <a:t>What if a sample of 50 is not enough, you need 51 for a valid study?</a:t>
            </a:r>
            <a:endParaRPr lang="en-US" b="1" dirty="0"/>
          </a:p>
          <a:p>
            <a:r>
              <a:rPr lang="en-US" dirty="0"/>
              <a:t>We will learn how to calculate the needed sample size. 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  <a:p>
            <a:r>
              <a:rPr lang="en-CA" dirty="0"/>
              <a:t>Sample size for means: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Sample size for proportion:</a:t>
            </a:r>
          </a:p>
          <a:p>
            <a:endParaRPr lang="en-CA" dirty="0"/>
          </a:p>
          <a:p>
            <a:r>
              <a:rPr lang="en-CA" dirty="0"/>
              <a:t>Where</a:t>
            </a:r>
          </a:p>
          <a:p>
            <a:pPr lvl="1"/>
            <a:r>
              <a:rPr lang="en-CA" dirty="0"/>
              <a:t>n = sample size</a:t>
            </a:r>
          </a:p>
          <a:p>
            <a:pPr lvl="1"/>
            <a:r>
              <a:rPr lang="en-CA" dirty="0"/>
              <a:t>z = normal table </a:t>
            </a:r>
          </a:p>
          <a:p>
            <a:pPr lvl="1"/>
            <a:r>
              <a:rPr lang="el-GR" dirty="0"/>
              <a:t>σ</a:t>
            </a:r>
            <a:r>
              <a:rPr lang="en-CA" dirty="0"/>
              <a:t> = standard deviation</a:t>
            </a:r>
          </a:p>
          <a:p>
            <a:pPr lvl="1"/>
            <a:r>
              <a:rPr lang="en-CA" dirty="0"/>
              <a:t>E = allowed error</a:t>
            </a:r>
          </a:p>
          <a:p>
            <a:pPr lvl="1"/>
            <a:r>
              <a:rPr lang="en-CA" dirty="0"/>
              <a:t>p = population proportion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440" y="1916832"/>
            <a:ext cx="1762125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8960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678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Sample Size for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Example:  what is the </a:t>
            </a:r>
            <a:r>
              <a:rPr lang="en-CA" b="1" dirty="0"/>
              <a:t>sample size </a:t>
            </a:r>
            <a:r>
              <a:rPr lang="en-CA" dirty="0"/>
              <a:t>required if the standard deviation (S.D.) is 11.55, error is within 3.01, and confidence level is 96%?  </a:t>
            </a:r>
          </a:p>
          <a:p>
            <a:endParaRPr lang="en-CA" dirty="0"/>
          </a:p>
          <a:p>
            <a:r>
              <a:rPr lang="en-CA" dirty="0"/>
              <a:t>Notice error (E) is 3.01</a:t>
            </a:r>
          </a:p>
          <a:p>
            <a:pPr lvl="1"/>
            <a:r>
              <a:rPr lang="en-CA" dirty="0"/>
              <a:t>Some students have trouble detecting E.</a:t>
            </a:r>
          </a:p>
          <a:p>
            <a:pPr lvl="1"/>
            <a:r>
              <a:rPr lang="en-CA" dirty="0"/>
              <a:t>Look for words like ‘within’ if it does not say ‘error’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19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Calculating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Calculate z if confidence level is 96%</a:t>
            </a:r>
          </a:p>
          <a:p>
            <a:r>
              <a:rPr lang="en-CA" dirty="0"/>
              <a:t>Alpha = 1 - .96 = .04</a:t>
            </a:r>
          </a:p>
          <a:p>
            <a:pPr lvl="1"/>
            <a:r>
              <a:rPr lang="en-CA" sz="2800" dirty="0"/>
              <a:t>z    =</a:t>
            </a:r>
            <a:r>
              <a:rPr lang="en-CA" sz="2800" dirty="0" err="1"/>
              <a:t>norm.s.inv</a:t>
            </a:r>
            <a:r>
              <a:rPr lang="en-CA" sz="2800" dirty="0"/>
              <a:t>(confidence level + (alpha/2))</a:t>
            </a:r>
          </a:p>
          <a:p>
            <a:pPr marL="667512" lvl="2" indent="0">
              <a:buNone/>
            </a:pPr>
            <a:r>
              <a:rPr lang="en-CA" sz="2800" dirty="0"/>
              <a:t>     = </a:t>
            </a:r>
            <a:r>
              <a:rPr lang="en-CA" sz="2800" dirty="0" err="1"/>
              <a:t>norm.s.inv</a:t>
            </a:r>
            <a:r>
              <a:rPr lang="en-CA" sz="2800" dirty="0"/>
              <a:t>(.96  + .04/2 ) = 2.054</a:t>
            </a:r>
          </a:p>
          <a:p>
            <a:pPr marL="393192" lvl="1" indent="0">
              <a:buClr>
                <a:srgbClr val="0F6FC6"/>
              </a:buClr>
              <a:buNone/>
            </a:pPr>
            <a:endParaRPr lang="en-CA" sz="2800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57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What is the </a:t>
            </a:r>
            <a:r>
              <a:rPr lang="en-CA" b="1" dirty="0"/>
              <a:t>sample size </a:t>
            </a:r>
            <a:r>
              <a:rPr lang="en-CA" dirty="0"/>
              <a:t>required if the standard deviation (S.D.) is 11.55, error is within 3.01, and confidence level is 96%? </a:t>
            </a:r>
          </a:p>
          <a:p>
            <a:endParaRPr lang="en-CA" dirty="0"/>
          </a:p>
          <a:p>
            <a:r>
              <a:rPr lang="en-CA" dirty="0"/>
              <a:t>Formula  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sz="3100" dirty="0"/>
              <a:t>z    =</a:t>
            </a:r>
            <a:r>
              <a:rPr lang="en-CA" sz="3200" dirty="0"/>
              <a:t> </a:t>
            </a:r>
            <a:r>
              <a:rPr lang="en-CA" sz="3200" dirty="0" err="1"/>
              <a:t>norm.s.inv</a:t>
            </a:r>
            <a:r>
              <a:rPr lang="en-CA" sz="3100" dirty="0"/>
              <a:t>(confidence level + (alpha/2))</a:t>
            </a:r>
          </a:p>
          <a:p>
            <a:pPr marL="667512" lvl="2" indent="0">
              <a:buNone/>
            </a:pPr>
            <a:r>
              <a:rPr lang="en-CA" sz="3100" dirty="0"/>
              <a:t>      =</a:t>
            </a:r>
            <a:r>
              <a:rPr lang="en-CA" sz="3200" dirty="0"/>
              <a:t> </a:t>
            </a:r>
            <a:r>
              <a:rPr lang="en-CA" sz="3200" dirty="0" err="1"/>
              <a:t>norm.s.inv</a:t>
            </a:r>
            <a:r>
              <a:rPr lang="en-CA" sz="3100" dirty="0"/>
              <a:t>(.96  + .04/2 ) = 2.054</a:t>
            </a:r>
          </a:p>
          <a:p>
            <a:pPr lvl="1"/>
            <a:r>
              <a:rPr lang="en-CA" sz="2800" dirty="0"/>
              <a:t>Formula for n = (2.054 x 11.55 / 3.01)</a:t>
            </a:r>
            <a:r>
              <a:rPr lang="en-CA" sz="2800" baseline="30000" dirty="0"/>
              <a:t>2</a:t>
            </a:r>
            <a:r>
              <a:rPr lang="en-CA" sz="2800" dirty="0"/>
              <a:t> </a:t>
            </a:r>
          </a:p>
          <a:p>
            <a:pPr lvl="1"/>
            <a:r>
              <a:rPr lang="en-CA" sz="3100" dirty="0"/>
              <a:t>Excel: =(2.054*11.55/3.01)^2 = 7.88545^2</a:t>
            </a:r>
            <a:r>
              <a:rPr lang="en-CA" sz="3100" baseline="30000" dirty="0"/>
              <a:t>    </a:t>
            </a:r>
            <a:r>
              <a:rPr lang="en-CA" sz="3100" dirty="0"/>
              <a:t>= 62.1</a:t>
            </a:r>
          </a:p>
          <a:p>
            <a:pPr lvl="1"/>
            <a:r>
              <a:rPr lang="en-CA" b="1" dirty="0"/>
              <a:t>Brackets are important </a:t>
            </a:r>
            <a:r>
              <a:rPr lang="en-CA" dirty="0"/>
              <a:t>or you get the wrong answer. Why?</a:t>
            </a:r>
          </a:p>
          <a:p>
            <a:r>
              <a:rPr lang="en-CA" dirty="0"/>
              <a:t>We round to 63 from 62.1, but why?</a:t>
            </a:r>
          </a:p>
          <a:p>
            <a:pPr lvl="1"/>
            <a:r>
              <a:rPr lang="en-CA" dirty="0"/>
              <a:t>You cannot talk to .1 of a person, so to have a valid study with 62.1 or more in your sample, you are forced to round up.</a:t>
            </a:r>
          </a:p>
          <a:p>
            <a:r>
              <a:rPr lang="en-CA" dirty="0"/>
              <a:t>Rule: </a:t>
            </a:r>
            <a:r>
              <a:rPr lang="en-CA" b="1" dirty="0"/>
              <a:t>Always</a:t>
            </a:r>
            <a:r>
              <a:rPr lang="en-CA" dirty="0"/>
              <a:t> round up in Sample Size and Percentile.  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72816"/>
            <a:ext cx="165618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12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What sample size is needed for a survey of the time to fly to Basra, Iraq from New York. You want the time to be within 15.73 minutes with 94% confidence. Standard deviation is 43.7 minutes. 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What is the error?</a:t>
            </a:r>
          </a:p>
          <a:p>
            <a:pPr lvl="1"/>
            <a:r>
              <a:rPr lang="en-CA" dirty="0"/>
              <a:t>E = 15.73</a:t>
            </a:r>
          </a:p>
          <a:p>
            <a:r>
              <a:rPr lang="en-CA" dirty="0"/>
              <a:t>What is z?</a:t>
            </a:r>
          </a:p>
          <a:p>
            <a:pPr lvl="1"/>
            <a:r>
              <a:rPr lang="en-CA" dirty="0"/>
              <a:t>= </a:t>
            </a:r>
            <a:r>
              <a:rPr lang="en-CA" dirty="0" err="1"/>
              <a:t>norm.s.inv</a:t>
            </a:r>
            <a:r>
              <a:rPr lang="en-CA" dirty="0"/>
              <a:t>(confidence level + (alpha/2))</a:t>
            </a:r>
          </a:p>
          <a:p>
            <a:pPr lvl="1"/>
            <a:r>
              <a:rPr lang="en-CA" dirty="0"/>
              <a:t>= </a:t>
            </a:r>
            <a:r>
              <a:rPr lang="en-CA" dirty="0" err="1"/>
              <a:t>norm.s.inv</a:t>
            </a:r>
            <a:r>
              <a:rPr lang="en-CA" dirty="0"/>
              <a:t>(.94  + .06/2 ) = 1.88</a:t>
            </a:r>
          </a:p>
          <a:p>
            <a:r>
              <a:rPr lang="en-CA" dirty="0"/>
              <a:t>Excel n:  = (1.88*43.7/15.73)^2  = 27.3</a:t>
            </a:r>
          </a:p>
          <a:p>
            <a:r>
              <a:rPr lang="en-CA" dirty="0"/>
              <a:t>Sample size, always round up. Answer  n = 28.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564904"/>
            <a:ext cx="165618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56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Most common error is to forget the last step: power of 2.</a:t>
            </a:r>
          </a:p>
          <a:p>
            <a:pPr lvl="1"/>
            <a:r>
              <a:rPr lang="en-CA" sz="2000" dirty="0"/>
              <a:t>If the number looks small, double check power of 2.</a:t>
            </a:r>
          </a:p>
          <a:p>
            <a:r>
              <a:rPr lang="en-CA" sz="2400" dirty="0"/>
              <a:t>You don’t see the error value.</a:t>
            </a:r>
          </a:p>
          <a:p>
            <a:pPr lvl="1"/>
            <a:r>
              <a:rPr lang="en-CA" sz="2000" dirty="0"/>
              <a:t>Look for ‘within’</a:t>
            </a:r>
          </a:p>
          <a:p>
            <a:r>
              <a:rPr lang="en-CA" sz="2400" dirty="0"/>
              <a:t>In a test, after doing many probability questions, you may be looking for a probability question when you are being asked for a Sample Size calculation!   </a:t>
            </a:r>
          </a:p>
          <a:p>
            <a:r>
              <a:rPr lang="en-CA" sz="2400" dirty="0"/>
              <a:t>Last common error, you don’t understand there are 2 formulas for sample size (1</a:t>
            </a:r>
            <a:r>
              <a:rPr lang="en-CA" sz="2400" baseline="30000" dirty="0"/>
              <a:t>st</a:t>
            </a:r>
            <a:r>
              <a:rPr lang="en-CA" sz="2400" dirty="0"/>
              <a:t> is Means, 2</a:t>
            </a:r>
            <a:r>
              <a:rPr lang="en-CA" sz="2400" baseline="30000" dirty="0"/>
              <a:t>nd</a:t>
            </a:r>
            <a:r>
              <a:rPr lang="en-CA" sz="2400" dirty="0"/>
              <a:t> is proportion)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18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Sample size for proportion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What should the sample size be if proportion is 59%, error is 0.17, and confidence level is 0.92?</a:t>
            </a:r>
          </a:p>
          <a:p>
            <a:endParaRPr lang="en-CA" dirty="0"/>
          </a:p>
          <a:p>
            <a:r>
              <a:rPr lang="en-CA" dirty="0"/>
              <a:t>Formula = </a:t>
            </a:r>
          </a:p>
          <a:p>
            <a:endParaRPr lang="en-CA" dirty="0"/>
          </a:p>
          <a:p>
            <a:pPr marL="393192" lvl="1" indent="0">
              <a:buNone/>
            </a:pPr>
            <a:r>
              <a:rPr lang="en-CA" dirty="0"/>
              <a:t>z = </a:t>
            </a:r>
            <a:r>
              <a:rPr lang="en-CA" dirty="0" err="1"/>
              <a:t>norm.s.inv</a:t>
            </a:r>
            <a:r>
              <a:rPr lang="en-CA" dirty="0"/>
              <a:t>(confidence level + (alpha/2))</a:t>
            </a:r>
          </a:p>
          <a:p>
            <a:pPr marL="393192" lvl="1" indent="0">
              <a:buNone/>
            </a:pPr>
            <a:r>
              <a:rPr lang="en-CA" dirty="0"/>
              <a:t>   = </a:t>
            </a:r>
            <a:r>
              <a:rPr lang="en-CA" dirty="0" err="1"/>
              <a:t>norm.s.inv</a:t>
            </a:r>
            <a:r>
              <a:rPr lang="en-CA" dirty="0"/>
              <a:t>(.92  + .08/2 ) = 1.75</a:t>
            </a:r>
          </a:p>
          <a:p>
            <a:r>
              <a:rPr lang="en-CA" dirty="0"/>
              <a:t>Excel n = .59*(1 - .59)*(1.75/.17)^2</a:t>
            </a:r>
          </a:p>
          <a:p>
            <a:pPr marL="393192" lvl="1" indent="0">
              <a:buNone/>
            </a:pPr>
            <a:r>
              <a:rPr lang="en-CA" dirty="0"/>
              <a:t>= .59 x .41 x 105.9688581 = 25.63</a:t>
            </a:r>
          </a:p>
          <a:p>
            <a:r>
              <a:rPr lang="en-CA" dirty="0"/>
              <a:t>Answer = 26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780928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191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the website, do Sample Size.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905</TotalTime>
  <Words>712</Words>
  <Application>Microsoft Office PowerPoint</Application>
  <PresentationFormat>On-screen Show (4:3)</PresentationFormat>
  <Paragraphs>97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Sample Size Excel</vt:lpstr>
      <vt:lpstr>Sample size</vt:lpstr>
      <vt:lpstr>Formula</vt:lpstr>
      <vt:lpstr>Sample Size for Means</vt:lpstr>
      <vt:lpstr>Calculating z</vt:lpstr>
      <vt:lpstr>PowerPoint Presentation</vt:lpstr>
      <vt:lpstr>PowerPoint Presentation</vt:lpstr>
      <vt:lpstr>Common errors</vt:lpstr>
      <vt:lpstr>Sample size for proportion</vt:lpstr>
      <vt:lpstr>Practise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111</cp:revision>
  <cp:lastPrinted>2011-06-24T20:50:03Z</cp:lastPrinted>
  <dcterms:created xsi:type="dcterms:W3CDTF">2011-06-04T14:50:34Z</dcterms:created>
  <dcterms:modified xsi:type="dcterms:W3CDTF">2020-04-18T15:16:21Z</dcterms:modified>
</cp:coreProperties>
</file>