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26"/>
  </p:notesMasterIdLst>
  <p:sldIdLst>
    <p:sldId id="256" r:id="rId4"/>
    <p:sldId id="280" r:id="rId5"/>
    <p:sldId id="281" r:id="rId6"/>
    <p:sldId id="282" r:id="rId7"/>
    <p:sldId id="283" r:id="rId8"/>
    <p:sldId id="290" r:id="rId9"/>
    <p:sldId id="276" r:id="rId10"/>
    <p:sldId id="275" r:id="rId11"/>
    <p:sldId id="263" r:id="rId12"/>
    <p:sldId id="272" r:id="rId13"/>
    <p:sldId id="271" r:id="rId14"/>
    <p:sldId id="273" r:id="rId15"/>
    <p:sldId id="277" r:id="rId16"/>
    <p:sldId id="279" r:id="rId17"/>
    <p:sldId id="291" r:id="rId18"/>
    <p:sldId id="284" r:id="rId19"/>
    <p:sldId id="285" r:id="rId20"/>
    <p:sldId id="286" r:id="rId21"/>
    <p:sldId id="287" r:id="rId22"/>
    <p:sldId id="288" r:id="rId23"/>
    <p:sldId id="289" r:id="rId24"/>
    <p:sldId id="29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7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growingknowing.com/GKStatsBookNormalTable2.html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growingknowing.com/GKStatsBookNormalTable2.html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Proportion</a:t>
            </a:r>
            <a:br>
              <a:rPr lang="en-US" dirty="0"/>
            </a:br>
            <a:r>
              <a:rPr lang="en-US" sz="3600" dirty="0"/>
              <a:t>Manual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Sample proportions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Standard error for proportion =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z score =</a:t>
            </a:r>
          </a:p>
          <a:p>
            <a:endParaRPr lang="en-CA" dirty="0"/>
          </a:p>
          <a:p>
            <a:pPr lvl="1"/>
            <a:r>
              <a:rPr lang="en-CA" dirty="0"/>
              <a:t>p</a:t>
            </a:r>
            <a:r>
              <a:rPr lang="en-CA" baseline="-25000" dirty="0"/>
              <a:t>s</a:t>
            </a:r>
            <a:r>
              <a:rPr lang="en-CA" dirty="0"/>
              <a:t> is sample proportion. </a:t>
            </a:r>
          </a:p>
          <a:p>
            <a:pPr lvl="1"/>
            <a:r>
              <a:rPr lang="en-CA" dirty="0"/>
              <a:t>p is population proportion. </a:t>
            </a:r>
          </a:p>
          <a:p>
            <a:pPr lvl="1"/>
            <a:r>
              <a:rPr lang="en-CA" dirty="0" err="1"/>
              <a:t>σ</a:t>
            </a:r>
            <a:r>
              <a:rPr lang="en-CA" baseline="-25000" dirty="0" err="1"/>
              <a:t>p</a:t>
            </a:r>
            <a:r>
              <a:rPr lang="en-CA" dirty="0"/>
              <a:t> is standard error</a:t>
            </a:r>
          </a:p>
          <a:p>
            <a:pPr lvl="1"/>
            <a:r>
              <a:rPr lang="en-CA" dirty="0"/>
              <a:t>n is the sample size. </a:t>
            </a:r>
          </a:p>
          <a:p>
            <a:r>
              <a:rPr lang="en-CA" dirty="0"/>
              <a:t>To qualify to use the formula:  </a:t>
            </a:r>
            <a:r>
              <a:rPr lang="en-CA" dirty="0" err="1"/>
              <a:t>np</a:t>
            </a:r>
            <a:r>
              <a:rPr lang="en-CA" dirty="0"/>
              <a:t> ≥ 5 and n(1-p) ≥  5</a:t>
            </a:r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14" y="1787826"/>
            <a:ext cx="2880320" cy="1152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52936"/>
            <a:ext cx="1872208" cy="1080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59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5127848"/>
              </a:xfrm>
            </p:spPr>
            <p:txBody>
              <a:bodyPr/>
              <a:lstStyle/>
              <a:p>
                <a:r>
                  <a:rPr lang="en-CA" dirty="0"/>
                  <a:t>In a sample of 104, what is the probability </a:t>
                </a:r>
                <a:r>
                  <a:rPr lang="en-CA" b="1" dirty="0"/>
                  <a:t>less</a:t>
                </a:r>
                <a:r>
                  <a:rPr lang="en-CA" dirty="0"/>
                  <a:t> than 14% use your product if the population usage is 18%? 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dirty="0"/>
                  <a:t>Qualify</a:t>
                </a:r>
                <a:r>
                  <a:rPr lang="en-CA" b="1" dirty="0"/>
                  <a:t>: </a:t>
                </a:r>
                <a:r>
                  <a:rPr lang="pl-PL" dirty="0"/>
                  <a:t>np = 104*0.18 = 18.72 </a:t>
                </a:r>
                <a:br>
                  <a:rPr lang="pl-PL" dirty="0"/>
                </a:br>
                <a:r>
                  <a:rPr lang="en-CA" dirty="0"/>
                  <a:t>                 </a:t>
                </a:r>
                <a:r>
                  <a:rPr lang="pl-PL" dirty="0"/>
                  <a:t>n(1 − p) = 104*(0.8</a:t>
                </a:r>
                <a:r>
                  <a:rPr lang="en-CA" dirty="0"/>
                  <a:t>2</a:t>
                </a:r>
                <a:r>
                  <a:rPr lang="pl-PL" dirty="0"/>
                  <a:t>) = 85.28</a:t>
                </a:r>
                <a:endParaRPr lang="en-CA" dirty="0"/>
              </a:p>
              <a:p>
                <a:pPr marL="0" indent="0">
                  <a:buNone/>
                </a:pPr>
                <a:r>
                  <a:rPr lang="en-CA" dirty="0"/>
                  <a:t>                    Both are over 5, so qualifies.</a:t>
                </a:r>
              </a:p>
              <a:p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 </a:t>
                </a:r>
                <a:r>
                  <a:rPr lang="en-CA" dirty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CA" dirty="0"/>
                          <m:t>(0.18∗0.82/104)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=.03767</a:t>
                </a:r>
              </a:p>
              <a:p>
                <a:r>
                  <a:rPr lang="en-CA" dirty="0"/>
                  <a:t>z = (p</a:t>
                </a:r>
                <a:r>
                  <a:rPr lang="en-CA" baseline="-25000" dirty="0"/>
                  <a:t>s </a:t>
                </a:r>
                <a:r>
                  <a:rPr lang="en-CA" dirty="0"/>
                  <a:t>- p 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 </a:t>
                </a:r>
                <a:r>
                  <a:rPr lang="en-CA" dirty="0"/>
                  <a:t>= (.14 - .18) / 0.03767 = -1.06185</a:t>
                </a:r>
              </a:p>
              <a:p>
                <a:r>
                  <a:rPr lang="en-CA" dirty="0"/>
                  <a:t>   Lookup table z = -1.06, less-than probability = .1446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5127848"/>
              </a:xfrm>
              <a:blipFill rotWithShape="1">
                <a:blip r:embed="rId2"/>
                <a:stretch>
                  <a:fillRect l="-889" t="-95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0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5271864"/>
              </a:xfrm>
            </p:spPr>
            <p:txBody>
              <a:bodyPr>
                <a:normAutofit/>
              </a:bodyPr>
              <a:lstStyle/>
              <a:p>
                <a:r>
                  <a:rPr lang="en-CA" dirty="0"/>
                  <a:t>A report says 63% of men in the population will wear pink clothes. What is the probability of finding </a:t>
                </a:r>
                <a:r>
                  <a:rPr lang="en-CA" b="1" dirty="0"/>
                  <a:t>more</a:t>
                </a:r>
                <a:r>
                  <a:rPr lang="en-CA" dirty="0"/>
                  <a:t> than 68% of men will wear pink?   n = 271</a:t>
                </a:r>
              </a:p>
              <a:p>
                <a:endParaRPr lang="en-CA" dirty="0"/>
              </a:p>
              <a:p>
                <a:r>
                  <a:rPr lang="en-CA" b="1" dirty="0"/>
                  <a:t>Qualify: </a:t>
                </a:r>
                <a:r>
                  <a:rPr lang="pl-PL" dirty="0"/>
                  <a:t>np = </a:t>
                </a:r>
                <a:r>
                  <a:rPr lang="en-CA" dirty="0"/>
                  <a:t>271</a:t>
                </a:r>
                <a:r>
                  <a:rPr lang="pl-PL" dirty="0"/>
                  <a:t>*0.</a:t>
                </a:r>
                <a:r>
                  <a:rPr lang="en-CA" dirty="0"/>
                  <a:t>63</a:t>
                </a:r>
                <a:r>
                  <a:rPr lang="pl-PL" dirty="0"/>
                  <a:t> = </a:t>
                </a:r>
                <a:r>
                  <a:rPr lang="en-CA" dirty="0"/>
                  <a:t>170.</a:t>
                </a:r>
                <a:r>
                  <a:rPr lang="pl-PL" dirty="0"/>
                  <a:t>7</a:t>
                </a:r>
                <a:r>
                  <a:rPr lang="en-CA" dirty="0"/>
                  <a:t>3</a:t>
                </a:r>
                <a:r>
                  <a:rPr lang="pl-PL" dirty="0"/>
                  <a:t> </a:t>
                </a:r>
                <a:br>
                  <a:rPr lang="pl-PL" dirty="0"/>
                </a:br>
                <a:r>
                  <a:rPr lang="en-CA" dirty="0"/>
                  <a:t>                 </a:t>
                </a:r>
                <a:r>
                  <a:rPr lang="pl-PL" dirty="0"/>
                  <a:t>n(1 − p) = </a:t>
                </a:r>
                <a:r>
                  <a:rPr lang="en-CA" dirty="0"/>
                  <a:t>271</a:t>
                </a:r>
                <a:r>
                  <a:rPr lang="pl-PL" dirty="0"/>
                  <a:t>*(0.</a:t>
                </a:r>
                <a:r>
                  <a:rPr lang="en-CA" dirty="0"/>
                  <a:t>37</a:t>
                </a:r>
                <a:r>
                  <a:rPr lang="pl-PL" dirty="0"/>
                  <a:t>) = </a:t>
                </a:r>
                <a:r>
                  <a:rPr lang="en-CA" dirty="0"/>
                  <a:t>100.27</a:t>
                </a:r>
              </a:p>
              <a:p>
                <a:pPr marL="0" indent="0">
                  <a:buNone/>
                </a:pPr>
                <a:r>
                  <a:rPr lang="en-CA" dirty="0"/>
                  <a:t>                    Both are over 5, so qualifies.</a:t>
                </a:r>
              </a:p>
              <a:p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 </a:t>
                </a:r>
                <a:r>
                  <a:rPr lang="en-CA" dirty="0"/>
                  <a:t>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CA" dirty="0"/>
                          <m:t>(0.</m:t>
                        </m:r>
                        <m:r>
                          <m:rPr>
                            <m:nor/>
                          </m:rPr>
                          <a:rPr lang="en-CA" b="0" i="0" dirty="0" smtClean="0"/>
                          <m:t>63</m:t>
                        </m:r>
                        <m:r>
                          <m:rPr>
                            <m:nor/>
                          </m:rPr>
                          <a:rPr lang="en-CA" dirty="0"/>
                          <m:t>∗0.</m:t>
                        </m:r>
                        <m:r>
                          <m:rPr>
                            <m:nor/>
                          </m:rPr>
                          <a:rPr lang="en-CA" b="0" i="0" dirty="0" smtClean="0"/>
                          <m:t>37</m:t>
                        </m:r>
                        <m:r>
                          <m:rPr>
                            <m:nor/>
                          </m:rPr>
                          <a:rPr lang="en-CA" dirty="0"/>
                          <m:t>/</m:t>
                        </m:r>
                        <m:r>
                          <m:rPr>
                            <m:nor/>
                          </m:rPr>
                          <a:rPr lang="en-CA" b="0" i="0" dirty="0" smtClean="0"/>
                          <m:t>271</m:t>
                        </m:r>
                        <m:r>
                          <m:rPr>
                            <m:nor/>
                          </m:rPr>
                          <a:rPr lang="en-CA" dirty="0"/>
                          <m:t>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= 0.029328</a:t>
                </a:r>
              </a:p>
              <a:p>
                <a:r>
                  <a:rPr lang="en-CA" dirty="0"/>
                  <a:t>z = (p</a:t>
                </a:r>
                <a:r>
                  <a:rPr lang="en-CA" baseline="-25000" dirty="0"/>
                  <a:t>s </a:t>
                </a:r>
                <a:r>
                  <a:rPr lang="en-CA" dirty="0"/>
                  <a:t>- p 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</a:t>
                </a:r>
                <a:r>
                  <a:rPr lang="en-CA" dirty="0"/>
                  <a:t>= (.68 - .63) / 0.029328 = 1.71</a:t>
                </a:r>
              </a:p>
              <a:p>
                <a:r>
                  <a:rPr lang="en-CA" dirty="0"/>
                  <a:t>   Lookup table z = 1.71 = .9564</a:t>
                </a:r>
              </a:p>
              <a:p>
                <a:r>
                  <a:rPr lang="en-CA" dirty="0"/>
                  <a:t>    For more-than probability, 1 - .9564  = .0436  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5271864"/>
              </a:xfrm>
              <a:blipFill rotWithShape="1">
                <a:blip r:embed="rId2"/>
                <a:stretch>
                  <a:fillRect l="-889" t="-92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3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error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Take care not to confuse the population proportion p with the sample proportion p</a:t>
            </a:r>
            <a:r>
              <a:rPr lang="en-CA" baseline="-25000" dirty="0"/>
              <a:t>s</a:t>
            </a:r>
            <a:endParaRPr lang="en-CA" dirty="0"/>
          </a:p>
          <a:p>
            <a:r>
              <a:rPr lang="en-CA" dirty="0"/>
              <a:t>If one is labeled as population or sample, then you know both</a:t>
            </a:r>
          </a:p>
          <a:p>
            <a:pPr lvl="1"/>
            <a:r>
              <a:rPr lang="en-CA" dirty="0"/>
              <a:t>If p is given, then the other proportion must be p</a:t>
            </a:r>
            <a:r>
              <a:rPr lang="en-CA" baseline="-25000" dirty="0"/>
              <a:t>s  </a:t>
            </a:r>
            <a:r>
              <a:rPr lang="en-CA" dirty="0"/>
              <a:t>and visa-versa</a:t>
            </a:r>
          </a:p>
          <a:p>
            <a:r>
              <a:rPr lang="en-CA" dirty="0"/>
              <a:t>If population and sample are not labelled, then the proportion that is assumed to be true is the p and the value you are testing against is p</a:t>
            </a:r>
            <a:r>
              <a:rPr lang="en-CA" baseline="-25000" dirty="0"/>
              <a:t>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4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sample proportion problems.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1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229600" cy="1143000"/>
          </a:xfrm>
        </p:spPr>
        <p:txBody>
          <a:bodyPr/>
          <a:lstStyle/>
          <a:p>
            <a:r>
              <a:rPr lang="en-CA" dirty="0"/>
              <a:t>Confidence using Proportion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99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Proportion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We have shown Confidence Levels for Means</a:t>
            </a:r>
          </a:p>
          <a:p>
            <a:r>
              <a:rPr lang="en-CA" dirty="0"/>
              <a:t>We also have Confidence Levels for Proportion</a:t>
            </a:r>
          </a:p>
          <a:p>
            <a:r>
              <a:rPr lang="en-CA" dirty="0"/>
              <a:t>For proportion, the alpha, confidence levels, margin of error, and interval calculations are the same as Means. </a:t>
            </a:r>
          </a:p>
          <a:p>
            <a:r>
              <a:rPr lang="en-CA" dirty="0"/>
              <a:t>The </a:t>
            </a:r>
            <a:r>
              <a:rPr lang="en-CA" b="1" dirty="0"/>
              <a:t>standard error for</a:t>
            </a:r>
            <a:r>
              <a:rPr lang="en-CA" dirty="0"/>
              <a:t>  </a:t>
            </a:r>
            <a:r>
              <a:rPr lang="en-CA" b="1" dirty="0"/>
              <a:t>proportion</a:t>
            </a:r>
            <a:r>
              <a:rPr lang="en-CA" dirty="0"/>
              <a:t> uses a different formula than </a:t>
            </a:r>
            <a:r>
              <a:rPr lang="en-CA" b="1" dirty="0"/>
              <a:t>standard error for  means. 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67" y="4725144"/>
            <a:ext cx="3168352" cy="1152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038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 yourself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CA" dirty="0"/>
                  <a:t>If sample proportion (p) is 89% and sample size is 116, what is the standard error (</a:t>
                </a:r>
                <a:r>
                  <a:rPr lang="en-CA" sz="2400" dirty="0" err="1"/>
                  <a:t>Std</a:t>
                </a:r>
                <a:r>
                  <a:rPr lang="en-CA" sz="2400" dirty="0"/>
                  <a:t> error</a:t>
                </a:r>
                <a:r>
                  <a:rPr lang="en-CA" dirty="0"/>
                  <a:t>) ?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</a:p>
              <a:p>
                <a:pPr lvl="1"/>
                <a:endParaRPr lang="en-CA" dirty="0"/>
              </a:p>
              <a:p>
                <a:pPr marL="393192" lvl="1" indent="0">
                  <a:buNone/>
                </a:pPr>
                <a:r>
                  <a:rPr lang="en-CA" dirty="0"/>
                  <a:t>               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</a:t>
                </a:r>
              </a:p>
              <a:p>
                <a:pPr marL="393192" lvl="1" indent="0">
                  <a:buNone/>
                </a:pPr>
                <a:r>
                  <a:rPr lang="en-CA" dirty="0"/>
                  <a:t>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(.89(1−.89)/116)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pPr marL="393192" lvl="1" indent="0">
                  <a:buNone/>
                </a:pPr>
                <a:r>
                  <a:rPr lang="en-CA" dirty="0"/>
                  <a:t>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(.89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.11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)/116)</m:t>
                        </m:r>
                      </m:e>
                    </m:rad>
                  </m:oMath>
                </a14:m>
                <a:endParaRPr lang="en-CA" dirty="0"/>
              </a:p>
              <a:p>
                <a:pPr marL="393192" lvl="1" indent="0">
                  <a:buNone/>
                </a:pPr>
                <a:r>
                  <a:rPr lang="en-CA" dirty="0"/>
                  <a:t>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(.</m:t>
                        </m:r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0979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/116</m:t>
                        </m:r>
                      </m:e>
                    </m:rad>
                  </m:oMath>
                </a14:m>
                <a:r>
                  <a:rPr lang="en-CA" dirty="0"/>
                  <a:t> = 0.02905</a:t>
                </a:r>
              </a:p>
              <a:p>
                <a:pPr lvl="1"/>
                <a:endParaRPr lang="en-CA" dirty="0"/>
              </a:p>
              <a:p>
                <a:pPr marL="393192" lvl="1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1944" r="-17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96952"/>
            <a:ext cx="2304256" cy="1080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58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363272" cy="534387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CA" dirty="0"/>
                  <a:t>What is the Confidence Interval where n = 116, sample proportion (p) = .89, and confidence level is 98% ? </a:t>
                </a:r>
              </a:p>
              <a:p>
                <a:endParaRPr lang="en-CA" dirty="0"/>
              </a:p>
              <a:p>
                <a:r>
                  <a:rPr lang="en-CA" u="sng" dirty="0"/>
                  <a:t>Step 1</a:t>
                </a:r>
                <a:r>
                  <a:rPr lang="en-CA" dirty="0"/>
                  <a:t>: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pPr marL="0" lvl="1" indent="0">
                  <a:buClr>
                    <a:schemeClr val="accent3"/>
                  </a:buClr>
                  <a:buSzPct val="95000"/>
                  <a:buNone/>
                </a:pPr>
                <a:r>
                  <a:rPr lang="en-CA" dirty="0"/>
                  <a:t>                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CA" dirty="0"/>
                          <m:t>(.89 (1− .89) / 116)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= 0.02905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Calculate z</a:t>
                </a:r>
              </a:p>
              <a:p>
                <a:pPr lvl="1"/>
                <a:r>
                  <a:rPr lang="en-CA" dirty="0"/>
                  <a:t>Z Table formula (confidence level + alpha/2) </a:t>
                </a:r>
              </a:p>
              <a:p>
                <a:pPr lvl="2"/>
                <a:r>
                  <a:rPr lang="en-CA" dirty="0"/>
                  <a:t>   ( .98 + .02/2)  = .99,  Lookup .9900 probability, z   = 2.33</a:t>
                </a:r>
              </a:p>
              <a:p>
                <a:pPr lvl="2"/>
                <a:r>
                  <a:rPr lang="en-CA" sz="1700" dirty="0">
                    <a:solidFill>
                      <a:schemeClr val="accent1">
                        <a:alpha val="53000"/>
                      </a:schemeClr>
                    </a:solidFill>
                    <a:hlinkClick r:id="rId2"/>
                  </a:rPr>
                  <a:t>http://www.growingknowing.com/GKStatsBookNormalTable2.html</a:t>
                </a:r>
                <a:endParaRPr lang="en-CA" sz="1700" dirty="0">
                  <a:solidFill>
                    <a:schemeClr val="accent1">
                      <a:alpha val="53000"/>
                    </a:schemeClr>
                  </a:solidFill>
                </a:endParaRPr>
              </a:p>
              <a:p>
                <a:pPr marL="667512" lvl="2" indent="0">
                  <a:buNone/>
                </a:pPr>
                <a:endParaRPr lang="en-CA" sz="1900" dirty="0"/>
              </a:p>
              <a:p>
                <a:r>
                  <a:rPr lang="en-CA" u="sng" dirty="0"/>
                  <a:t>Step 3:</a:t>
                </a:r>
                <a:r>
                  <a:rPr lang="en-CA" dirty="0"/>
                  <a:t> Margin of error  E = z(</a:t>
                </a:r>
                <a:r>
                  <a:rPr lang="en-CA" dirty="0" err="1"/>
                  <a:t>std</a:t>
                </a:r>
                <a:r>
                  <a:rPr lang="en-CA" dirty="0"/>
                  <a:t> error)</a:t>
                </a:r>
              </a:p>
              <a:p>
                <a:pPr lvl="1"/>
                <a:r>
                  <a:rPr lang="en-CA" dirty="0"/>
                  <a:t>E = 2.33 x 0.02905 = 0.06769</a:t>
                </a:r>
              </a:p>
              <a:p>
                <a:r>
                  <a:rPr lang="en-CA" u="sng" dirty="0"/>
                  <a:t>Step 4</a:t>
                </a:r>
                <a:r>
                  <a:rPr lang="en-CA" dirty="0"/>
                  <a:t>: Confidence intervals Mean +/- E</a:t>
                </a:r>
              </a:p>
              <a:p>
                <a:pPr marL="393192" lvl="1" indent="0">
                  <a:buNone/>
                </a:pPr>
                <a:r>
                  <a:rPr lang="en-CA" dirty="0"/>
                  <a:t>  Upper interval = p  + E  = .89 + .06769 = 0.96</a:t>
                </a:r>
              </a:p>
              <a:p>
                <a:pPr marL="393192" lvl="1" indent="0">
                  <a:buNone/>
                </a:pPr>
                <a:r>
                  <a:rPr lang="en-CA" dirty="0"/>
                  <a:t>   Lower interval = p – E   = .89 - .06769 =  0.82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363272" cy="5343872"/>
              </a:xfrm>
              <a:blipFill rotWithShape="1">
                <a:blip r:embed="rId3"/>
                <a:stretch>
                  <a:fillRect l="-729" t="-216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63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61662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CA" b="1" dirty="0"/>
                  <a:t>What is the Confidence Interval for your sample of teenagers who believe rap is music if the sample size is 135, sample proportion is 0.61, and confidence level is 81%? </a:t>
                </a:r>
              </a:p>
              <a:p>
                <a:r>
                  <a:rPr lang="en-CA" u="sng" dirty="0"/>
                  <a:t>Step 1</a:t>
                </a:r>
                <a:r>
                  <a:rPr lang="en-CA" dirty="0"/>
                  <a:t>: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pPr marL="274320" lvl="1" indent="-274320">
                  <a:buClr>
                    <a:schemeClr val="accent3"/>
                  </a:buClr>
                  <a:buSzPct val="95000"/>
                </a:pPr>
                <a:r>
                  <a:rPr lang="en-CA" dirty="0"/>
                  <a:t>                         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(.61(1−.61)/135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= 0.04198</a:t>
                </a:r>
              </a:p>
              <a:p>
                <a:r>
                  <a:rPr lang="en-CA" u="sng" dirty="0"/>
                  <a:t>Step 2</a:t>
                </a:r>
                <a:r>
                  <a:rPr lang="en-CA" dirty="0"/>
                  <a:t>: Calculate z</a:t>
                </a:r>
              </a:p>
              <a:p>
                <a:pPr lvl="1"/>
                <a:r>
                  <a:rPr lang="en-CA" dirty="0"/>
                  <a:t>Z Table formula (confidence level + alpha/2) = ( .81+.19/2) = .905</a:t>
                </a:r>
              </a:p>
              <a:p>
                <a:pPr lvl="2"/>
                <a:r>
                  <a:rPr lang="en-CA" dirty="0"/>
                  <a:t>          Lookup .9050 probability, z   = 1.31</a:t>
                </a:r>
              </a:p>
              <a:p>
                <a:pPr lvl="2"/>
                <a:r>
                  <a:rPr lang="en-CA" sz="1700" dirty="0">
                    <a:solidFill>
                      <a:schemeClr val="accent1">
                        <a:alpha val="53000"/>
                      </a:schemeClr>
                    </a:solidFill>
                    <a:hlinkClick r:id="rId2"/>
                  </a:rPr>
                  <a:t>http://www.growingknowing.com/GKStatsBookNormalTable2.html</a:t>
                </a:r>
                <a:endParaRPr lang="en-CA" sz="1700" dirty="0">
                  <a:solidFill>
                    <a:schemeClr val="accent1">
                      <a:alpha val="53000"/>
                    </a:schemeClr>
                  </a:solidFill>
                </a:endParaRPr>
              </a:p>
              <a:p>
                <a:r>
                  <a:rPr lang="en-CA" u="sng" dirty="0"/>
                  <a:t>Step 3:</a:t>
                </a:r>
                <a:r>
                  <a:rPr lang="en-CA" dirty="0"/>
                  <a:t> Margin of error  E = z(</a:t>
                </a:r>
                <a:r>
                  <a:rPr lang="en-CA" dirty="0" err="1"/>
                  <a:t>std</a:t>
                </a:r>
                <a:r>
                  <a:rPr lang="en-CA" dirty="0"/>
                  <a:t> error)</a:t>
                </a:r>
              </a:p>
              <a:p>
                <a:pPr lvl="1"/>
                <a:r>
                  <a:rPr lang="en-CA" dirty="0"/>
                  <a:t>E = 1.31 x 0.04198 = 0.055</a:t>
                </a:r>
              </a:p>
              <a:p>
                <a:r>
                  <a:rPr lang="en-CA" u="sng" dirty="0"/>
                  <a:t>Step 4</a:t>
                </a:r>
                <a:r>
                  <a:rPr lang="en-CA" dirty="0"/>
                  <a:t>: Confidence intervals Mean +/- E</a:t>
                </a:r>
              </a:p>
              <a:p>
                <a:pPr marL="393192" lvl="1" indent="0">
                  <a:buNone/>
                </a:pPr>
                <a:r>
                  <a:rPr lang="en-CA" dirty="0"/>
                  <a:t>Upper interval = p + E  = .61 + .04198 = 0.67</a:t>
                </a:r>
              </a:p>
              <a:p>
                <a:pPr marL="393192" lvl="1" indent="0">
                  <a:buNone/>
                </a:pPr>
                <a:r>
                  <a:rPr lang="en-CA" dirty="0"/>
                  <a:t>Lower interval = p – E   = .61 - .04198 =  0.56</a:t>
                </a:r>
              </a:p>
              <a:p>
                <a:endParaRPr lang="en-CA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616624"/>
              </a:xfrm>
              <a:blipFill rotWithShape="1">
                <a:blip r:embed="rId3"/>
                <a:stretch>
                  <a:fillRect l="-741" t="-20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70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practice Confidence Interval</a:t>
            </a:r>
          </a:p>
          <a:p>
            <a:pPr lvl="1"/>
            <a:r>
              <a:rPr lang="en-CA" dirty="0"/>
              <a:t>Difficulty  level 1 and 2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2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CA" dirty="0"/>
            </a:br>
            <a:r>
              <a:rPr lang="en-CA" dirty="0"/>
              <a:t>Sample size with proportion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62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You are studying the proportion of students who believe in a soul?  What should Sample Size be if confidence level = 0.8, sample proportion = 0.46, and error rate = 0.11 ?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Formula = </a:t>
            </a:r>
          </a:p>
          <a:p>
            <a:endParaRPr lang="en-CA" dirty="0"/>
          </a:p>
          <a:p>
            <a:endParaRPr lang="en-CA" dirty="0"/>
          </a:p>
          <a:p>
            <a:r>
              <a:rPr lang="en-CA" sz="3000" dirty="0"/>
              <a:t>z = (confidence + alpha/2  = (.80 + .2/2 ) = .9000</a:t>
            </a:r>
          </a:p>
          <a:p>
            <a:pPr marL="393192" lvl="1" indent="0">
              <a:buNone/>
            </a:pPr>
            <a:r>
              <a:rPr lang="en-CA" sz="2600" dirty="0"/>
              <a:t>     Lookup .9000, z = 1.28</a:t>
            </a:r>
          </a:p>
          <a:p>
            <a:r>
              <a:rPr lang="en-CA" dirty="0"/>
              <a:t>n = </a:t>
            </a:r>
            <a:r>
              <a:rPr lang="en-US" dirty="0"/>
              <a:t>0.46(1 − 0.46)(1.28/0.11)</a:t>
            </a:r>
            <a:r>
              <a:rPr lang="en-US" baseline="30000" dirty="0"/>
              <a:t>2</a:t>
            </a:r>
            <a:r>
              <a:rPr lang="en-US" dirty="0"/>
              <a:t> </a:t>
            </a:r>
            <a:endParaRPr lang="en-CA" dirty="0"/>
          </a:p>
          <a:p>
            <a:pPr marL="0" indent="0">
              <a:buNone/>
            </a:pPr>
            <a:r>
              <a:rPr lang="en-CA" sz="3000" dirty="0"/>
              <a:t>       = </a:t>
            </a:r>
            <a:r>
              <a:rPr lang="en-US" dirty="0"/>
              <a:t>0.2484 × 11.636363642 </a:t>
            </a:r>
          </a:p>
          <a:p>
            <a:pPr marL="0" indent="0">
              <a:buNone/>
            </a:pPr>
            <a:r>
              <a:rPr lang="en-US" dirty="0"/>
              <a:t>        = 33.63 </a:t>
            </a:r>
          </a:p>
          <a:p>
            <a:r>
              <a:rPr lang="en-US" dirty="0"/>
              <a:t> Round up to 34</a:t>
            </a: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852" y="2054769"/>
            <a:ext cx="237626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</p:txBody>
      </p:sp>
      <p:pic>
        <p:nvPicPr>
          <p:cNvPr id="1026" name="Picture 2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549275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638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0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www.growingknowing.com/Images/OnePix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4638"/>
            <a:ext cx="1047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921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 and practice sample size calculations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06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/>
          <a:lstStyle/>
          <a:p>
            <a:pPr algn="ctr"/>
            <a:r>
              <a:rPr lang="en-CA" dirty="0"/>
              <a:t>Hypothesis Proportion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7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Hypothesis Proportion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We have shown hypothesis testing of means, but you can do hypothesis testing with proportions as well.</a:t>
            </a:r>
          </a:p>
          <a:p>
            <a:pPr lvl="1"/>
            <a:r>
              <a:rPr lang="en-CA" dirty="0"/>
              <a:t>We still use the 5 steps of hypothesis testing</a:t>
            </a:r>
          </a:p>
          <a:p>
            <a:pPr lvl="1"/>
            <a:r>
              <a:rPr lang="en-CA" dirty="0"/>
              <a:t>Stating the hypothesis, the decision rule, and rejecting the null hypothesis do not change from Hypothesis Testing for Means</a:t>
            </a:r>
          </a:p>
          <a:p>
            <a:r>
              <a:rPr lang="en-CA" dirty="0"/>
              <a:t>What changes is we use proportion formulas from confidence testing and proportion sampling.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84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Formulas for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r>
                  <a:rPr lang="en-CA" baseline="-25000" dirty="0"/>
                  <a:t> </a:t>
                </a:r>
                <a:r>
                  <a:rPr lang="en-CA" dirty="0"/>
                  <a:t>=</a:t>
                </a:r>
                <a:r>
                  <a:rPr lang="en-CA" baseline="-25000" dirty="0"/>
                  <a:t> </a:t>
                </a:r>
                <a:r>
                  <a:rPr lang="en-CA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CA" dirty="0"/>
              </a:p>
              <a:p>
                <a:endParaRPr lang="en-CA" dirty="0"/>
              </a:p>
              <a:p>
                <a:r>
                  <a:rPr lang="en-CA" dirty="0"/>
                  <a:t>z = (p</a:t>
                </a:r>
                <a:r>
                  <a:rPr lang="en-CA" baseline="-25000" dirty="0"/>
                  <a:t>s  </a:t>
                </a:r>
                <a:r>
                  <a:rPr lang="en-CA" dirty="0"/>
                  <a:t>– p)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p</a:t>
                </a:r>
                <a:endParaRPr lang="en-CA" baseline="-25000" dirty="0"/>
              </a:p>
              <a:p>
                <a:pPr lvl="1"/>
                <a:r>
                  <a:rPr lang="en-CA" dirty="0"/>
                  <a:t>p</a:t>
                </a:r>
                <a:r>
                  <a:rPr lang="en-CA" baseline="-25000" dirty="0"/>
                  <a:t>s</a:t>
                </a:r>
                <a:r>
                  <a:rPr lang="en-CA" dirty="0"/>
                  <a:t> = Sample proportion</a:t>
                </a:r>
              </a:p>
              <a:p>
                <a:pPr lvl="1"/>
                <a:r>
                  <a:rPr lang="en-CA" dirty="0"/>
                  <a:t>p = population proportion </a:t>
                </a:r>
              </a:p>
              <a:p>
                <a:endParaRPr lang="en-CA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4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r>
              <a:rPr lang="en-CA" sz="2400" dirty="0"/>
              <a:t>The claim is that 0.31 clients respond to sale items, and you want to prove it is less. Your survey of 182 clients showed 32 respond. Test the hypothesis at a 5 % level of significance. </a:t>
            </a:r>
          </a:p>
          <a:p>
            <a:r>
              <a:rPr lang="en-CA" sz="2400" b="1" dirty="0"/>
              <a:t>Qualify </a:t>
            </a:r>
          </a:p>
          <a:p>
            <a:pPr lvl="1"/>
            <a:r>
              <a:rPr lang="en-CA" sz="2000" dirty="0"/>
              <a:t>Recall that to qualify to use our standard error calculation that </a:t>
            </a:r>
          </a:p>
          <a:p>
            <a:pPr lvl="2"/>
            <a:r>
              <a:rPr lang="en-CA" sz="2000" dirty="0" err="1"/>
              <a:t>np</a:t>
            </a:r>
            <a:r>
              <a:rPr lang="en-CA" sz="2000" dirty="0"/>
              <a:t> ≥ 5  and  n(1-p) ≥ 5</a:t>
            </a:r>
          </a:p>
          <a:p>
            <a:pPr lvl="2"/>
            <a:r>
              <a:rPr lang="en-CA" sz="2000" dirty="0"/>
              <a:t>182(.31) = 56.42 and n(1-p) = 125.58</a:t>
            </a:r>
          </a:p>
          <a:p>
            <a:pPr lvl="2"/>
            <a:r>
              <a:rPr lang="en-CA" sz="2000" dirty="0"/>
              <a:t>Both are over 5, so we qualify.</a:t>
            </a:r>
          </a:p>
          <a:p>
            <a:r>
              <a:rPr lang="en-CA" sz="2400" dirty="0"/>
              <a:t>There are two ways we may be given proportion data</a:t>
            </a:r>
          </a:p>
          <a:p>
            <a:pPr lvl="1"/>
            <a:r>
              <a:rPr lang="en-CA" sz="2000" dirty="0"/>
              <a:t>Given the proportion directly, for example 31% respond, or</a:t>
            </a:r>
          </a:p>
          <a:p>
            <a:pPr lvl="1"/>
            <a:r>
              <a:rPr lang="en-CA" sz="2000" dirty="0"/>
              <a:t>For example, 32 out of 182 respond, so we calculate proportion as 32/182 = .1758 so 17.58% respond.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59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The claim is 0.31 clients respond to sale items, and you want to prove it is </a:t>
                </a:r>
                <a:r>
                  <a:rPr lang="en-CA" b="1" dirty="0"/>
                  <a:t>less</a:t>
                </a:r>
                <a:r>
                  <a:rPr lang="en-CA" dirty="0"/>
                  <a:t>. Your survey of 182 clients showed 32 respond. Test the hypothesis at a 5 % level of significance. 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b="1" dirty="0"/>
                  <a:t>Hypothesis </a:t>
                </a:r>
              </a:p>
              <a:p>
                <a:pPr lvl="1"/>
                <a:r>
                  <a:rPr lang="en-CA" dirty="0"/>
                  <a:t>H0: Population mean ≥ .31</a:t>
                </a:r>
              </a:p>
              <a:p>
                <a:pPr lvl="1"/>
                <a:r>
                  <a:rPr lang="en-CA" dirty="0"/>
                  <a:t>H1: Population mean &lt; .31</a:t>
                </a:r>
              </a:p>
              <a:p>
                <a:r>
                  <a:rPr lang="en-CA" b="1" dirty="0"/>
                  <a:t>Confidence</a:t>
                </a:r>
                <a:r>
                  <a:rPr lang="en-CA" dirty="0"/>
                  <a:t> </a:t>
                </a:r>
                <a:r>
                  <a:rPr lang="en-CA" b="1" dirty="0"/>
                  <a:t>level</a:t>
                </a:r>
                <a:r>
                  <a:rPr lang="en-CA" dirty="0"/>
                  <a:t> = 1 – level significance = 95%</a:t>
                </a:r>
              </a:p>
              <a:p>
                <a:r>
                  <a:rPr lang="en-CA" b="1" dirty="0"/>
                  <a:t>Decision</a:t>
                </a:r>
                <a:r>
                  <a:rPr lang="en-CA" dirty="0"/>
                  <a:t> </a:t>
                </a:r>
                <a:r>
                  <a:rPr lang="en-CA" b="1" dirty="0"/>
                  <a:t>rule</a:t>
                </a:r>
              </a:p>
              <a:p>
                <a:pPr lvl="1"/>
                <a:r>
                  <a:rPr lang="en-CA" b="1" dirty="0"/>
                  <a:t>1 tail</a:t>
                </a:r>
                <a:r>
                  <a:rPr lang="en-CA" dirty="0"/>
                  <a:t>, confidence  = .95  = .9500, table z = 1.64 </a:t>
                </a:r>
              </a:p>
              <a:p>
                <a:pPr lvl="1"/>
                <a:r>
                  <a:rPr lang="en-CA" dirty="0"/>
                  <a:t>Less than, so use z = -1.64     (note: negative value)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.31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/>
                                <a:ea typeface="Cambria Math"/>
                              </a:rPr>
                              <m:t>1−.31</m:t>
                            </m:r>
                          </m:e>
                        </m:d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/182</m:t>
                        </m:r>
                      </m:e>
                    </m:rad>
                  </m:oMath>
                </a14:m>
                <a:r>
                  <a:rPr lang="en-CA" dirty="0"/>
                  <a:t>  = 0.034282</a:t>
                </a:r>
              </a:p>
              <a:p>
                <a:pPr lvl="1"/>
                <a:r>
                  <a:rPr lang="en-CA" dirty="0"/>
                  <a:t>z = (sample mean – population mean) / </a:t>
                </a:r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</a:p>
              <a:p>
                <a:pPr lvl="1"/>
                <a:r>
                  <a:rPr lang="en-CA" dirty="0"/>
                  <a:t>    = (32/182 – .31) / 0.034282 = -3.91385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Reject the null </a:t>
                </a:r>
              </a:p>
              <a:p>
                <a:pPr lvl="2"/>
                <a:r>
                  <a:rPr lang="en-CA" dirty="0"/>
                  <a:t>1 tail less-than, so test statistic -3.91 must be more negative than -1.64 decision rule to reject null hypothesis. There is enough evidence to reject the null.</a:t>
                </a:r>
              </a:p>
              <a:p>
                <a:pPr lvl="2"/>
                <a:endParaRPr lang="en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  <a:blipFill>
                <a:blip r:embed="rId2"/>
                <a:stretch>
                  <a:fillRect l="-444" t="-14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85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A marketing campaign claims 0.55 clients respond; you want to prove it is </a:t>
                </a:r>
                <a:r>
                  <a:rPr lang="en-CA" b="1" dirty="0"/>
                  <a:t>more</a:t>
                </a:r>
                <a:r>
                  <a:rPr lang="en-CA" dirty="0"/>
                  <a:t>. Your survey of 147 clients showed 110 respond. Test the hypothesis at a 5% level of significance.</a:t>
                </a:r>
              </a:p>
              <a:p>
                <a:pPr marL="0" indent="0">
                  <a:buNone/>
                </a:pPr>
                <a:r>
                  <a:rPr lang="en-CA" dirty="0"/>
                  <a:t> </a:t>
                </a:r>
              </a:p>
              <a:p>
                <a:r>
                  <a:rPr lang="en-CA" b="1" dirty="0"/>
                  <a:t>Hypothesis </a:t>
                </a:r>
              </a:p>
              <a:p>
                <a:pPr lvl="1"/>
                <a:r>
                  <a:rPr lang="en-CA" dirty="0"/>
                  <a:t>H0: Population mean ≤ .55</a:t>
                </a:r>
              </a:p>
              <a:p>
                <a:pPr lvl="1"/>
                <a:r>
                  <a:rPr lang="en-CA" dirty="0"/>
                  <a:t>H1: Population mean &gt; .55</a:t>
                </a:r>
              </a:p>
              <a:p>
                <a:r>
                  <a:rPr lang="en-CA" b="1" dirty="0"/>
                  <a:t>Confidence</a:t>
                </a:r>
                <a:r>
                  <a:rPr lang="en-CA" dirty="0"/>
                  <a:t> </a:t>
                </a:r>
                <a:r>
                  <a:rPr lang="en-CA" b="1" dirty="0"/>
                  <a:t>level</a:t>
                </a:r>
                <a:r>
                  <a:rPr lang="en-CA" dirty="0"/>
                  <a:t> = 1 – level significance = 95%</a:t>
                </a:r>
              </a:p>
              <a:p>
                <a:r>
                  <a:rPr lang="en-CA" b="1" dirty="0"/>
                  <a:t>Decision</a:t>
                </a:r>
                <a:r>
                  <a:rPr lang="en-CA" dirty="0"/>
                  <a:t> </a:t>
                </a:r>
                <a:r>
                  <a:rPr lang="en-CA" b="1" dirty="0"/>
                  <a:t>rule</a:t>
                </a:r>
              </a:p>
              <a:p>
                <a:pPr lvl="1"/>
                <a:r>
                  <a:rPr lang="en-CA" b="1" dirty="0"/>
                  <a:t>1 tail</a:t>
                </a:r>
                <a:r>
                  <a:rPr lang="en-CA" dirty="0"/>
                  <a:t>, confidence = .95, table z = 1.64 </a:t>
                </a:r>
              </a:p>
              <a:p>
                <a:pPr lvl="1"/>
                <a:r>
                  <a:rPr lang="en-CA" dirty="0"/>
                  <a:t>More than, so use z = </a:t>
                </a:r>
                <a:r>
                  <a:rPr lang="en-CA" b="1" dirty="0"/>
                  <a:t>+</a:t>
                </a:r>
                <a:r>
                  <a:rPr lang="en-CA" dirty="0"/>
                  <a:t>1.64</a:t>
                </a:r>
              </a:p>
              <a:p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)/</m:t>
                        </m:r>
                        <m:r>
                          <a:rPr lang="en-CA" i="1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.55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/>
                                <a:ea typeface="Cambria Math"/>
                              </a:rPr>
                              <m:t>1−.55</m:t>
                            </m:r>
                          </m:e>
                        </m:d>
                        <m:r>
                          <a:rPr lang="en-CA" b="0" i="1" smtClean="0">
                            <a:latin typeface="Cambria Math"/>
                            <a:ea typeface="Cambria Math"/>
                          </a:rPr>
                          <m:t>/147</m:t>
                        </m:r>
                      </m:e>
                    </m:rad>
                  </m:oMath>
                </a14:m>
                <a:r>
                  <a:rPr lang="en-CA" dirty="0"/>
                  <a:t>  = 0.04103259</a:t>
                </a:r>
              </a:p>
              <a:p>
                <a:pPr lvl="1"/>
                <a:r>
                  <a:rPr lang="en-CA" dirty="0"/>
                  <a:t>z = (sample mean – population mean) / </a:t>
                </a:r>
                <a:r>
                  <a:rPr lang="en-CA" dirty="0" err="1"/>
                  <a:t>std</a:t>
                </a:r>
                <a:r>
                  <a:rPr lang="en-CA" dirty="0"/>
                  <a:t> error </a:t>
                </a:r>
              </a:p>
              <a:p>
                <a:pPr lvl="1"/>
                <a:r>
                  <a:rPr lang="en-CA" dirty="0"/>
                  <a:t>    = (110/147 – .55) / 0.0410326 = 4.84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Reject the null </a:t>
                </a:r>
              </a:p>
              <a:p>
                <a:pPr lvl="2"/>
                <a:r>
                  <a:rPr lang="en-CA" dirty="0"/>
                  <a:t>1 tail more-than, so test statistic 4.84 must be more positive than 1.64 decision rule to reject null hypothesis giving us sufficient evidence to reject the null.</a:t>
                </a:r>
              </a:p>
              <a:p>
                <a:pPr lvl="2"/>
                <a:endParaRPr lang="en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760640"/>
              </a:xfrm>
              <a:blipFill>
                <a:blip r:embed="rId2"/>
                <a:stretch>
                  <a:fillRect l="-444" t="-1481" r="-103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81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hypothesis proportion questions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36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1307</TotalTime>
  <Words>1534</Words>
  <Application>Microsoft Office PowerPoint</Application>
  <PresentationFormat>On-screen Show (4:3)</PresentationFormat>
  <Paragraphs>196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Proportion Manual</vt:lpstr>
      <vt:lpstr>Sample proportions</vt:lpstr>
      <vt:lpstr>PowerPoint Presentation</vt:lpstr>
      <vt:lpstr>PowerPoint Presentation</vt:lpstr>
      <vt:lpstr>Common error</vt:lpstr>
      <vt:lpstr>PowerPoint Presentation</vt:lpstr>
      <vt:lpstr>Confidence using Proportion</vt:lpstr>
      <vt:lpstr>Proportion</vt:lpstr>
      <vt:lpstr>Test yourself</vt:lpstr>
      <vt:lpstr>PowerPoint Presentation</vt:lpstr>
      <vt:lpstr>PowerPoint Presentation</vt:lpstr>
      <vt:lpstr>Practice</vt:lpstr>
      <vt:lpstr> Sample size with proportion</vt:lpstr>
      <vt:lpstr>PowerPoint Presentation</vt:lpstr>
      <vt:lpstr>PowerPoint Presentation</vt:lpstr>
      <vt:lpstr>Hypothesis Proportion</vt:lpstr>
      <vt:lpstr>Hypothesis Proportion</vt:lpstr>
      <vt:lpstr>Formulas for proportion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116</cp:revision>
  <dcterms:created xsi:type="dcterms:W3CDTF">2011-06-04T14:50:34Z</dcterms:created>
  <dcterms:modified xsi:type="dcterms:W3CDTF">2021-03-16T17:39:04Z</dcterms:modified>
</cp:coreProperties>
</file>