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33" r:id="rId2"/>
    <p:sldMasterId id="2147483721" r:id="rId3"/>
  </p:sldMasterIdLst>
  <p:notesMasterIdLst>
    <p:notesMasterId r:id="rId35"/>
  </p:notesMasterIdLst>
  <p:sldIdLst>
    <p:sldId id="256" r:id="rId4"/>
    <p:sldId id="269" r:id="rId5"/>
    <p:sldId id="293" r:id="rId6"/>
    <p:sldId id="294" r:id="rId7"/>
    <p:sldId id="271" r:id="rId8"/>
    <p:sldId id="270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83" r:id="rId17"/>
    <p:sldId id="284" r:id="rId18"/>
    <p:sldId id="285" r:id="rId19"/>
    <p:sldId id="286" r:id="rId20"/>
    <p:sldId id="287" r:id="rId21"/>
    <p:sldId id="288" r:id="rId22"/>
    <p:sldId id="297" r:id="rId23"/>
    <p:sldId id="289" r:id="rId24"/>
    <p:sldId id="290" r:id="rId25"/>
    <p:sldId id="291" r:id="rId26"/>
    <p:sldId id="292" r:id="rId27"/>
    <p:sldId id="295" r:id="rId28"/>
    <p:sldId id="263" r:id="rId29"/>
    <p:sldId id="264" r:id="rId30"/>
    <p:sldId id="265" r:id="rId31"/>
    <p:sldId id="266" r:id="rId32"/>
    <p:sldId id="267" r:id="rId33"/>
    <p:sldId id="268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89" autoAdjust="0"/>
    <p:restoredTop sz="94660"/>
  </p:normalViewPr>
  <p:slideViewPr>
    <p:cSldViewPr>
      <p:cViewPr varScale="1">
        <p:scale>
          <a:sx n="127" d="100"/>
          <a:sy n="127" d="100"/>
        </p:scale>
        <p:origin x="1050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1BF39-8C49-4B87-A4B6-CC4703F9FF8E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68A5F3-C1C7-45B7-A860-C89AD50F73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15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45" r:id="rId2"/>
    <p:sldLayoutId id="2147483710" r:id="rId3"/>
    <p:sldLayoutId id="2147483758" r:id="rId4"/>
    <p:sldLayoutId id="2147483712" r:id="rId5"/>
    <p:sldLayoutId id="2147483714" r:id="rId6"/>
    <p:sldLayoutId id="2147483715" r:id="rId7"/>
    <p:sldLayoutId id="2147483716" r:id="rId8"/>
    <p:sldLayoutId id="2147483717" r:id="rId9"/>
    <p:sldLayoutId id="2147483720" r:id="rId10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9" r:id="rId7"/>
    <p:sldLayoutId id="2147483730" r:id="rId8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Probability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Probability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Probability methods are powerful ways to quantify uncertain outcomes. </a:t>
            </a:r>
          </a:p>
          <a:p>
            <a:pPr lvl="1"/>
            <a:r>
              <a:rPr lang="en-CA" dirty="0"/>
              <a:t>What is the probability I get a job in marketing?</a:t>
            </a:r>
          </a:p>
          <a:p>
            <a:pPr lvl="1"/>
            <a:r>
              <a:rPr lang="en-CA" dirty="0"/>
              <a:t>What is the probability I get married in China?</a:t>
            </a:r>
          </a:p>
          <a:p>
            <a:pPr lvl="1"/>
            <a:r>
              <a:rPr lang="en-CA" dirty="0"/>
              <a:t>What is the probability I make money buying stock in IBM?</a:t>
            </a:r>
          </a:p>
          <a:p>
            <a:r>
              <a:rPr lang="en-CA" dirty="0"/>
              <a:t>You can calculate your chances.</a:t>
            </a:r>
          </a:p>
          <a:p>
            <a:pPr lvl="1"/>
            <a:r>
              <a:rPr lang="en-CA" dirty="0"/>
              <a:t>For example if there are more men than women in China, your chance of marriage depends on your gender.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614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 lnSpcReduction="10000"/>
          </a:bodyPr>
          <a:lstStyle/>
          <a:p>
            <a:r>
              <a:rPr lang="en-CA" b="1" dirty="0"/>
              <a:t>Experiment: </a:t>
            </a:r>
            <a:r>
              <a:rPr lang="en-CA" dirty="0"/>
              <a:t>An experiment is made up of trials. </a:t>
            </a:r>
          </a:p>
          <a:p>
            <a:r>
              <a:rPr lang="en-CA" b="1" dirty="0"/>
              <a:t>Trial: </a:t>
            </a:r>
            <a:r>
              <a:rPr lang="en-CA" dirty="0"/>
              <a:t>A trial results in one outcome.</a:t>
            </a:r>
          </a:p>
          <a:p>
            <a:r>
              <a:rPr lang="en-CA" b="1" dirty="0"/>
              <a:t>Outcome: </a:t>
            </a:r>
            <a:r>
              <a:rPr lang="en-CA" dirty="0"/>
              <a:t>The result of a probability test. For example, two coin tosses can have four possible outcomes: HH, HT, TH, TT</a:t>
            </a:r>
          </a:p>
          <a:p>
            <a:r>
              <a:rPr lang="en-CA" b="1" dirty="0"/>
              <a:t>Sample space: </a:t>
            </a:r>
            <a:r>
              <a:rPr lang="en-CA" dirty="0"/>
              <a:t>Sample space is a list of all the different outcomes possible. The sample space is usually listed within curly brackets. </a:t>
            </a:r>
          </a:p>
          <a:p>
            <a:pPr lvl="1"/>
            <a:r>
              <a:rPr lang="en-CA" dirty="0"/>
              <a:t>Sample space for even numbers between 1 and 5 is {2,4}. </a:t>
            </a:r>
          </a:p>
          <a:p>
            <a:r>
              <a:rPr lang="en-CA" b="1" dirty="0"/>
              <a:t>Event:</a:t>
            </a:r>
            <a:r>
              <a:rPr lang="en-CA" dirty="0"/>
              <a:t> An event is combination of outcomes that are a subset of the sample space.</a:t>
            </a:r>
          </a:p>
          <a:p>
            <a:pPr lvl="1"/>
            <a:r>
              <a:rPr lang="en-CA" dirty="0"/>
              <a:t>Example, an event where 1 coin toss is heads and 1 is tails</a:t>
            </a:r>
          </a:p>
          <a:p>
            <a:pPr lvl="2"/>
            <a:r>
              <a:rPr lang="en-CA" dirty="0"/>
              <a:t>  {HT, TH} 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277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Tree diagrams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1565528"/>
          </a:xfrm>
        </p:spPr>
        <p:txBody>
          <a:bodyPr/>
          <a:lstStyle/>
          <a:p>
            <a:r>
              <a:rPr lang="en-CA" dirty="0"/>
              <a:t>Tree Diagrams can make probabilities easier to follow.</a:t>
            </a:r>
          </a:p>
          <a:p>
            <a:r>
              <a:rPr lang="en-CA" dirty="0"/>
              <a:t>What’s the probability a family has 2 sons if the probability of a boy is 50%.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024845" y="4725144"/>
            <a:ext cx="216024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240869" y="4315814"/>
            <a:ext cx="72008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6"/>
          </p:cNvCxnSpPr>
          <p:nvPr/>
        </p:nvCxnSpPr>
        <p:spPr>
          <a:xfrm>
            <a:off x="1240869" y="4761148"/>
            <a:ext cx="720080" cy="3240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051720" y="416250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Boy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51720" y="5044534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Girl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2699792" y="3861048"/>
            <a:ext cx="1531640" cy="1881500"/>
            <a:chOff x="2699792" y="3861048"/>
            <a:chExt cx="1531640" cy="1881500"/>
          </a:xfrm>
        </p:grpSpPr>
        <p:cxnSp>
          <p:nvCxnSpPr>
            <p:cNvPr id="14" name="Straight Arrow Connector 13"/>
            <p:cNvCxnSpPr>
              <a:stCxn id="11" idx="3"/>
            </p:cNvCxnSpPr>
            <p:nvPr/>
          </p:nvCxnSpPr>
          <p:spPr>
            <a:xfrm flipV="1">
              <a:off x="2699792" y="4045714"/>
              <a:ext cx="864096" cy="30145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2699792" y="4347172"/>
              <a:ext cx="882554" cy="18466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3563888" y="3861048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/>
                <a:t>Boy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583360" y="4345855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/>
                <a:t>Girl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541575" y="4809710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/>
                <a:t>Boy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574739" y="5373216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/>
                <a:t>Girl</a:t>
              </a:r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 flipV="1">
              <a:off x="2699792" y="4994376"/>
              <a:ext cx="841783" cy="2348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12" idx="3"/>
            </p:cNvCxnSpPr>
            <p:nvPr/>
          </p:nvCxnSpPr>
          <p:spPr>
            <a:xfrm>
              <a:off x="2699792" y="5229200"/>
              <a:ext cx="841783" cy="32868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2051720" y="378904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1/2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51720" y="4725144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1/2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189647" y="3793174"/>
            <a:ext cx="1564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.5 x .5 = .25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4211960" y="4345855"/>
            <a:ext cx="693609" cy="1396693"/>
            <a:chOff x="4211960" y="4345855"/>
            <a:chExt cx="693609" cy="1396693"/>
          </a:xfrm>
        </p:grpSpPr>
        <p:sp>
          <p:nvSpPr>
            <p:cNvPr id="33" name="TextBox 32"/>
            <p:cNvSpPr txBox="1"/>
            <p:nvPr/>
          </p:nvSpPr>
          <p:spPr>
            <a:xfrm>
              <a:off x="4211960" y="4345855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/>
                <a:t>.25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256280" y="4859868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/>
                <a:t>.25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257497" y="5373216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/>
                <a:t>.25</a:t>
              </a: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6084168" y="3645024"/>
            <a:ext cx="2016224" cy="258532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CA" dirty="0"/>
              <a:t>-Probability of Boy-Boy =.25</a:t>
            </a:r>
          </a:p>
          <a:p>
            <a:endParaRPr lang="en-CA" dirty="0"/>
          </a:p>
          <a:p>
            <a:r>
              <a:rPr lang="en-CA" dirty="0"/>
              <a:t>-Probability of Boy-Girl or Girl-Boy is .25+.25 = .5</a:t>
            </a:r>
          </a:p>
          <a:p>
            <a:endParaRPr lang="en-CA" dirty="0"/>
          </a:p>
          <a:p>
            <a:r>
              <a:rPr lang="en-CA" dirty="0"/>
              <a:t>-Probability of Girl-Girl = .25</a:t>
            </a:r>
          </a:p>
        </p:txBody>
      </p:sp>
    </p:spTree>
    <p:extLst>
      <p:ext uri="{BB962C8B-B14F-4D97-AF65-F5344CB8AC3E}">
        <p14:creationId xmlns:p14="http://schemas.microsoft.com/office/powerpoint/2010/main" val="2649589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704088"/>
            <a:ext cx="7859216" cy="780696"/>
          </a:xfrm>
        </p:spPr>
        <p:txBody>
          <a:bodyPr>
            <a:normAutofit fontScale="90000"/>
          </a:bodyPr>
          <a:lstStyle/>
          <a:p>
            <a:r>
              <a:rPr lang="en-CA" dirty="0"/>
              <a:t>Examples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799058671"/>
              </p:ext>
            </p:extLst>
          </p:nvPr>
        </p:nvGraphicFramePr>
        <p:xfrm>
          <a:off x="1187624" y="1772816"/>
          <a:ext cx="7139136" cy="1828800"/>
        </p:xfrm>
        <a:graphic>
          <a:graphicData uri="http://schemas.openxmlformats.org/drawingml/2006/table">
            <a:tbl>
              <a:tblPr/>
              <a:tblGrid>
                <a:gridCol w="1784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47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47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47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044">
                <a:tc>
                  <a:txBody>
                    <a:bodyPr/>
                    <a:lstStyle/>
                    <a:p>
                      <a:r>
                        <a:rPr lang="en-CA" sz="2400" dirty="0"/>
                        <a:t>Gender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Movies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/>
                        <a:t>Dinner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Total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r>
                        <a:rPr lang="en-CA" sz="2400" dirty="0"/>
                        <a:t>Male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10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30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40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r>
                        <a:rPr lang="en-CA" sz="2400" dirty="0"/>
                        <a:t>Female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25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20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45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Total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35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50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85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Content Placeholder 7"/>
          <p:cNvSpPr>
            <a:spLocks noGrp="1"/>
          </p:cNvSpPr>
          <p:nvPr>
            <p:ph sz="half" idx="4294967295"/>
          </p:nvPr>
        </p:nvSpPr>
        <p:spPr>
          <a:xfrm>
            <a:off x="1115616" y="3861048"/>
            <a:ext cx="7056438" cy="1655762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This table shows survey results by gender when students were asked if they preferred going to dinner or movies.</a:t>
            </a:r>
          </a:p>
          <a:p>
            <a:r>
              <a:rPr lang="en-CA" dirty="0"/>
              <a:t>We will use this contingency table to demonstrate probability calculations. </a:t>
            </a:r>
          </a:p>
        </p:txBody>
      </p:sp>
    </p:spTree>
    <p:extLst>
      <p:ext uri="{BB962C8B-B14F-4D97-AF65-F5344CB8AC3E}">
        <p14:creationId xmlns:p14="http://schemas.microsoft.com/office/powerpoint/2010/main" val="3965646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>
            <a:normAutofit fontScale="92500" lnSpcReduction="20000"/>
          </a:bodyPr>
          <a:lstStyle/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pPr marL="0" indent="0" algn="ctr">
              <a:buNone/>
            </a:pPr>
            <a:endParaRPr lang="en-CA" b="1" u="sng" dirty="0"/>
          </a:p>
          <a:p>
            <a:pPr marL="0" indent="0" algn="ctr">
              <a:buNone/>
            </a:pPr>
            <a:r>
              <a:rPr lang="en-CA" b="1" u="sng" dirty="0"/>
              <a:t>Marginal probability</a:t>
            </a:r>
          </a:p>
          <a:p>
            <a:r>
              <a:rPr lang="en-CA" dirty="0"/>
              <a:t>What is the probability if you randomly pick a student you would pick a Male?</a:t>
            </a:r>
          </a:p>
          <a:p>
            <a:pPr lvl="1"/>
            <a:r>
              <a:rPr lang="en-CA" dirty="0"/>
              <a:t>P(Male) = 40 /  85   = 0.47</a:t>
            </a:r>
          </a:p>
          <a:p>
            <a:r>
              <a:rPr lang="en-CA" dirty="0"/>
              <a:t>What is the probability you would randomly pick someone who prefers dinner (use 2 decimal places)</a:t>
            </a:r>
          </a:p>
          <a:p>
            <a:pPr lvl="1"/>
            <a:r>
              <a:rPr lang="en-CA" dirty="0"/>
              <a:t>P(Dinner) = 50 / 85  =  0.59</a:t>
            </a:r>
          </a:p>
          <a:p>
            <a:r>
              <a:rPr lang="en-CA" dirty="0"/>
              <a:t>You calculate marginal probabilities by dividing the count of desired outcomes by total outcomes.</a:t>
            </a:r>
          </a:p>
          <a:p>
            <a:pPr marL="393192" lvl="1" indent="0">
              <a:buNone/>
            </a:pPr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6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6012076"/>
              </p:ext>
            </p:extLst>
          </p:nvPr>
        </p:nvGraphicFramePr>
        <p:xfrm>
          <a:off x="971600" y="1124744"/>
          <a:ext cx="7139136" cy="1828800"/>
        </p:xfrm>
        <a:graphic>
          <a:graphicData uri="http://schemas.openxmlformats.org/drawingml/2006/table">
            <a:tbl>
              <a:tblPr/>
              <a:tblGrid>
                <a:gridCol w="1784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47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47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47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044">
                <a:tc>
                  <a:txBody>
                    <a:bodyPr/>
                    <a:lstStyle/>
                    <a:p>
                      <a:r>
                        <a:rPr lang="en-CA" sz="2400" dirty="0"/>
                        <a:t>Gender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Movies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/>
                        <a:t>Dinner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Total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r>
                        <a:rPr lang="en-CA" sz="2400" dirty="0"/>
                        <a:t>Male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10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30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40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r>
                        <a:rPr lang="en-CA" sz="2400" dirty="0"/>
                        <a:t>Female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25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20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45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Total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35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50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85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3512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>
            <a:normAutofit fontScale="92500" lnSpcReduction="10000"/>
          </a:bodyPr>
          <a:lstStyle/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pPr marL="0" indent="0" algn="ctr">
              <a:buNone/>
            </a:pPr>
            <a:r>
              <a:rPr lang="en-CA" b="1" u="sng" dirty="0"/>
              <a:t>Complement</a:t>
            </a:r>
          </a:p>
          <a:p>
            <a:r>
              <a:rPr lang="en-CA" dirty="0"/>
              <a:t>What is the probability you randomly pick a student who is NOT Male?</a:t>
            </a:r>
          </a:p>
          <a:p>
            <a:pPr lvl="1"/>
            <a:r>
              <a:rPr lang="en-CA" dirty="0"/>
              <a:t>	P(~Male)  = 1 - 40/85  =  1 - .47 = .53</a:t>
            </a:r>
          </a:p>
          <a:p>
            <a:pPr lvl="1"/>
            <a:r>
              <a:rPr lang="en-CA" dirty="0"/>
              <a:t>You subtract the probability of a Male from 1 and get the probability you pick someone who is not male.</a:t>
            </a:r>
          </a:p>
          <a:p>
            <a:pPr lvl="1"/>
            <a:r>
              <a:rPr lang="en-CA" dirty="0"/>
              <a:t>This is a trivial example to show the idea. Complement calculations can be a shortcut in some complex questions. </a:t>
            </a:r>
          </a:p>
          <a:p>
            <a:pPr marL="393192" lvl="1" indent="0">
              <a:buNone/>
            </a:pPr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3" y="969541"/>
            <a:ext cx="7145337" cy="201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1157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Basic idea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With probability, the answer is always between 0 and 1.  </a:t>
            </a:r>
          </a:p>
          <a:p>
            <a:pPr lvl="1"/>
            <a:r>
              <a:rPr lang="en-CA" dirty="0"/>
              <a:t>A probability of 0 means no chance. </a:t>
            </a:r>
          </a:p>
          <a:p>
            <a:pPr lvl="1"/>
            <a:r>
              <a:rPr lang="en-CA" dirty="0"/>
              <a:t>A probability of 1 means it is a certainty.</a:t>
            </a:r>
          </a:p>
          <a:p>
            <a:r>
              <a:rPr lang="en-CA" b="1" dirty="0"/>
              <a:t>Marginal</a:t>
            </a:r>
          </a:p>
          <a:p>
            <a:pPr lvl="1"/>
            <a:r>
              <a:rPr lang="en-CA" dirty="0"/>
              <a:t>Probability of event A shown as P(A)</a:t>
            </a:r>
          </a:p>
          <a:p>
            <a:pPr lvl="1"/>
            <a:r>
              <a:rPr lang="en-CA" dirty="0"/>
              <a:t>P(A) = desired outcome / Total number outcomes</a:t>
            </a:r>
          </a:p>
          <a:p>
            <a:r>
              <a:rPr lang="en-CA" b="1" dirty="0"/>
              <a:t>Complement</a:t>
            </a:r>
          </a:p>
          <a:p>
            <a:pPr lvl="1"/>
            <a:r>
              <a:rPr lang="en-CA" dirty="0"/>
              <a:t>Probability event A does NOT happen shown as P(~A)</a:t>
            </a:r>
          </a:p>
          <a:p>
            <a:pPr lvl="1"/>
            <a:r>
              <a:rPr lang="en-CA" dirty="0"/>
              <a:t>P(~A) = 1 – (A)</a:t>
            </a:r>
          </a:p>
          <a:p>
            <a:pPr lvl="1"/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833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Union and Intersection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You can be asked to combine probabilities.</a:t>
            </a:r>
          </a:p>
          <a:p>
            <a:r>
              <a:rPr lang="en-CA" b="1" dirty="0"/>
              <a:t>Union</a:t>
            </a:r>
            <a:r>
              <a:rPr lang="en-CA" dirty="0"/>
              <a:t>. What is the probability of A </a:t>
            </a:r>
            <a:r>
              <a:rPr lang="en-CA" dirty="0">
                <a:solidFill>
                  <a:srgbClr val="FF0000"/>
                </a:solidFill>
              </a:rPr>
              <a:t>or</a:t>
            </a:r>
            <a:r>
              <a:rPr lang="en-CA" dirty="0"/>
              <a:t> B?</a:t>
            </a:r>
          </a:p>
          <a:p>
            <a:r>
              <a:rPr lang="en-CA" b="1" dirty="0"/>
              <a:t>Intersection</a:t>
            </a:r>
            <a:r>
              <a:rPr lang="en-CA" dirty="0"/>
              <a:t>. What is the probability of A </a:t>
            </a:r>
            <a:r>
              <a:rPr lang="en-CA" dirty="0">
                <a:solidFill>
                  <a:srgbClr val="FF0000"/>
                </a:solidFill>
              </a:rPr>
              <a:t>and</a:t>
            </a:r>
            <a:r>
              <a:rPr lang="en-CA" dirty="0"/>
              <a:t> B?</a:t>
            </a:r>
          </a:p>
          <a:p>
            <a:endParaRPr lang="en-CA" dirty="0"/>
          </a:p>
          <a:p>
            <a:pPr marL="274320" lvl="1" indent="-274320">
              <a:buClr>
                <a:schemeClr val="accent3"/>
              </a:buClr>
              <a:buSzPct val="95000"/>
            </a:pPr>
            <a:r>
              <a:rPr lang="en-CA" b="1" dirty="0"/>
              <a:t>Mutually exclusive</a:t>
            </a:r>
            <a:r>
              <a:rPr lang="en-CA" dirty="0"/>
              <a:t>: 2 outcomes cannot occur together </a:t>
            </a:r>
          </a:p>
          <a:p>
            <a:r>
              <a:rPr lang="en-CA" dirty="0"/>
              <a:t>Which events are mutually exclusive?  </a:t>
            </a:r>
          </a:p>
          <a:p>
            <a:pPr lvl="1"/>
            <a:r>
              <a:rPr lang="en-CA" sz="2600" dirty="0"/>
              <a:t>I am in New York or Toronto. </a:t>
            </a:r>
          </a:p>
          <a:p>
            <a:pPr lvl="2"/>
            <a:r>
              <a:rPr lang="en-CA" sz="2000" dirty="0"/>
              <a:t>Mutually exclusive, you cannot be in both places at same time.</a:t>
            </a:r>
          </a:p>
          <a:p>
            <a:pPr lvl="1"/>
            <a:r>
              <a:rPr lang="en-CA" sz="2600" dirty="0"/>
              <a:t>I am wearing a belt or glasses.</a:t>
            </a:r>
          </a:p>
          <a:p>
            <a:pPr lvl="2"/>
            <a:r>
              <a:rPr lang="en-CA" dirty="0"/>
              <a:t>Not mutually exclusive. You can wear both together 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722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>
            <a:normAutofit fontScale="92500" lnSpcReduction="10000"/>
          </a:bodyPr>
          <a:lstStyle/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pPr marL="0" indent="0" algn="ctr">
              <a:buNone/>
            </a:pPr>
            <a:r>
              <a:rPr lang="en-CA" b="1" u="sng" dirty="0"/>
              <a:t>Union</a:t>
            </a:r>
          </a:p>
          <a:p>
            <a:r>
              <a:rPr lang="en-CA" dirty="0"/>
              <a:t>What is the probability you randomly pick a student who is Male </a:t>
            </a:r>
            <a:r>
              <a:rPr lang="en-CA" b="1" dirty="0"/>
              <a:t>or</a:t>
            </a:r>
            <a:r>
              <a:rPr lang="en-CA" dirty="0"/>
              <a:t> Female?</a:t>
            </a:r>
          </a:p>
          <a:p>
            <a:pPr lvl="1"/>
            <a:r>
              <a:rPr lang="en-CA" dirty="0"/>
              <a:t>Formula:  Union = P(A) + P(B) – P(Both) </a:t>
            </a:r>
          </a:p>
          <a:p>
            <a:pPr lvl="2"/>
            <a:r>
              <a:rPr lang="en-CA" dirty="0"/>
              <a:t>Called the Addition Rule</a:t>
            </a:r>
          </a:p>
          <a:p>
            <a:pPr lvl="1"/>
            <a:r>
              <a:rPr lang="en-CA" b="1" dirty="0"/>
              <a:t>Mutually exclusive</a:t>
            </a:r>
            <a:r>
              <a:rPr lang="en-CA" dirty="0"/>
              <a:t>. You are male or you are not. </a:t>
            </a:r>
          </a:p>
          <a:p>
            <a:pPr lvl="2"/>
            <a:r>
              <a:rPr lang="en-CA" dirty="0"/>
              <a:t>If mutually exclusive, the probability of both is zero.</a:t>
            </a:r>
          </a:p>
          <a:p>
            <a:pPr lvl="1"/>
            <a:r>
              <a:rPr lang="en-CA" dirty="0"/>
              <a:t>P(Male or Female)  = 40/85 + 45/85 – 0 =  85/85 =  1.0</a:t>
            </a:r>
          </a:p>
          <a:p>
            <a:pPr marL="393192" lvl="1" indent="0">
              <a:buNone/>
            </a:pPr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6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5750216"/>
              </p:ext>
            </p:extLst>
          </p:nvPr>
        </p:nvGraphicFramePr>
        <p:xfrm>
          <a:off x="1115616" y="980728"/>
          <a:ext cx="7139136" cy="1828800"/>
        </p:xfrm>
        <a:graphic>
          <a:graphicData uri="http://schemas.openxmlformats.org/drawingml/2006/table">
            <a:tbl>
              <a:tblPr/>
              <a:tblGrid>
                <a:gridCol w="1784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47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47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47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044">
                <a:tc>
                  <a:txBody>
                    <a:bodyPr/>
                    <a:lstStyle/>
                    <a:p>
                      <a:r>
                        <a:rPr lang="en-CA" sz="2400" dirty="0"/>
                        <a:t>Gender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Movies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/>
                        <a:t>Dinner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Total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r>
                        <a:rPr lang="en-CA" sz="2400" dirty="0"/>
                        <a:t>Male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10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30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40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r>
                        <a:rPr lang="en-CA" sz="2400" dirty="0"/>
                        <a:t>Female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25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20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45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Total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35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50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85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2041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>
            <a:normAutofit fontScale="92500" lnSpcReduction="10000"/>
          </a:bodyPr>
          <a:lstStyle/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pPr marL="0" indent="0" algn="ctr">
              <a:buNone/>
            </a:pPr>
            <a:r>
              <a:rPr lang="en-CA" b="1" u="sng" dirty="0"/>
              <a:t>Union</a:t>
            </a:r>
          </a:p>
          <a:p>
            <a:r>
              <a:rPr lang="en-CA" dirty="0"/>
              <a:t>What is the probability you randomly pick a student who is Female or prefers movies?</a:t>
            </a:r>
          </a:p>
          <a:p>
            <a:pPr lvl="1"/>
            <a:r>
              <a:rPr lang="en-CA" dirty="0"/>
              <a:t>Union = P(A) + P(B) – P(Both) </a:t>
            </a:r>
          </a:p>
          <a:p>
            <a:pPr lvl="1"/>
            <a:r>
              <a:rPr lang="en-CA" b="1" dirty="0"/>
              <a:t>Not Mutually exclusive</a:t>
            </a:r>
            <a:r>
              <a:rPr lang="en-CA" dirty="0"/>
              <a:t>. You can be female and enjoy movies at the same time.  </a:t>
            </a:r>
          </a:p>
          <a:p>
            <a:pPr lvl="1"/>
            <a:r>
              <a:rPr lang="en-CA" dirty="0"/>
              <a:t>P(Female or Movies)  = 45/85 + 35/85  -25/85 = 55/85 or .65</a:t>
            </a:r>
          </a:p>
          <a:p>
            <a:pPr lvl="2"/>
            <a:r>
              <a:rPr lang="en-CA" dirty="0"/>
              <a:t>25 females were counted twice: counted as females </a:t>
            </a:r>
            <a:r>
              <a:rPr lang="en-CA" dirty="0">
                <a:solidFill>
                  <a:srgbClr val="FF0000"/>
                </a:solidFill>
              </a:rPr>
              <a:t>and</a:t>
            </a:r>
            <a:r>
              <a:rPr lang="en-CA" dirty="0"/>
              <a:t> counted again for movies, so you subtract 25 to adjust for double counting</a:t>
            </a:r>
          </a:p>
          <a:p>
            <a:pPr marL="393192" lvl="1" indent="0">
              <a:buNone/>
            </a:pPr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6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9148904"/>
              </p:ext>
            </p:extLst>
          </p:nvPr>
        </p:nvGraphicFramePr>
        <p:xfrm>
          <a:off x="1115616" y="1052736"/>
          <a:ext cx="7139136" cy="1828800"/>
        </p:xfrm>
        <a:graphic>
          <a:graphicData uri="http://schemas.openxmlformats.org/drawingml/2006/table">
            <a:tbl>
              <a:tblPr/>
              <a:tblGrid>
                <a:gridCol w="1784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47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47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47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044">
                <a:tc>
                  <a:txBody>
                    <a:bodyPr/>
                    <a:lstStyle/>
                    <a:p>
                      <a:r>
                        <a:rPr lang="en-CA" sz="2400" dirty="0"/>
                        <a:t>Gender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Movies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/>
                        <a:t>Dinner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Total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r>
                        <a:rPr lang="en-CA" sz="2400" dirty="0"/>
                        <a:t>Male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10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30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40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r>
                        <a:rPr lang="en-CA" sz="2400" dirty="0"/>
                        <a:t>Female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25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20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45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Total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35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50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85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4947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>
            <a:normAutofit fontScale="92500"/>
          </a:bodyPr>
          <a:lstStyle/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pPr marL="0" indent="0" algn="ctr">
              <a:buNone/>
            </a:pPr>
            <a:r>
              <a:rPr lang="en-CA" b="1" u="sng" dirty="0"/>
              <a:t>Intersection</a:t>
            </a:r>
          </a:p>
          <a:p>
            <a:r>
              <a:rPr lang="en-CA" dirty="0"/>
              <a:t>What is the probability you randomly pick a student who is Female And prefers movies?</a:t>
            </a:r>
          </a:p>
          <a:p>
            <a:pPr lvl="1"/>
            <a:r>
              <a:rPr lang="en-CA" dirty="0"/>
              <a:t>Easy method: Draw a line to see where 2 groups cross</a:t>
            </a:r>
          </a:p>
          <a:p>
            <a:pPr lvl="2"/>
            <a:r>
              <a:rPr lang="en-CA" dirty="0"/>
              <a:t>P(Female and Movies) lines cross at 25</a:t>
            </a:r>
          </a:p>
          <a:p>
            <a:pPr lvl="1"/>
            <a:r>
              <a:rPr lang="en-CA" dirty="0"/>
              <a:t>P(Female AND Movies) = 25 / 85 or .29</a:t>
            </a:r>
          </a:p>
          <a:p>
            <a:r>
              <a:rPr lang="en-CA" dirty="0"/>
              <a:t>What P(Dinner AND Movies) = lines don’t cross so 0/85</a:t>
            </a:r>
          </a:p>
          <a:p>
            <a:pPr lvl="1"/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12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2051720" y="2204864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779912" y="1340768"/>
            <a:ext cx="0" cy="13681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1657480"/>
              </p:ext>
            </p:extLst>
          </p:nvPr>
        </p:nvGraphicFramePr>
        <p:xfrm>
          <a:off x="1074440" y="1110444"/>
          <a:ext cx="7139136" cy="1828800"/>
        </p:xfrm>
        <a:graphic>
          <a:graphicData uri="http://schemas.openxmlformats.org/drawingml/2006/table">
            <a:tbl>
              <a:tblPr/>
              <a:tblGrid>
                <a:gridCol w="1784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47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47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47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044">
                <a:tc>
                  <a:txBody>
                    <a:bodyPr/>
                    <a:lstStyle/>
                    <a:p>
                      <a:r>
                        <a:rPr lang="en-CA" sz="2400" dirty="0"/>
                        <a:t>Gender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Movies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/>
                        <a:t>Dinner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Total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r>
                        <a:rPr lang="en-CA" sz="2400" dirty="0"/>
                        <a:t>Male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10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30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40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r>
                        <a:rPr lang="en-CA" sz="2400" dirty="0"/>
                        <a:t>Female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25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20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45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Total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35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50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85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9216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3"/>
            <a:ext cx="8229600" cy="5487887"/>
          </a:xfrm>
        </p:spPr>
        <p:txBody>
          <a:bodyPr>
            <a:normAutofit fontScale="70000" lnSpcReduction="20000"/>
          </a:bodyPr>
          <a:lstStyle/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pPr marL="0" indent="0" algn="ctr">
              <a:buNone/>
            </a:pPr>
            <a:endParaRPr lang="en-CA" b="1" u="sng" dirty="0"/>
          </a:p>
          <a:p>
            <a:pPr marL="0" indent="0" algn="ctr">
              <a:buNone/>
            </a:pPr>
            <a:endParaRPr lang="en-CA" b="1" u="sng" dirty="0"/>
          </a:p>
          <a:p>
            <a:pPr marL="0" indent="0" algn="ctr">
              <a:buNone/>
            </a:pPr>
            <a:r>
              <a:rPr lang="en-CA" b="1" u="sng" dirty="0"/>
              <a:t>Conditional</a:t>
            </a:r>
          </a:p>
          <a:p>
            <a:r>
              <a:rPr lang="en-CA" sz="3100" dirty="0">
                <a:solidFill>
                  <a:srgbClr val="FF0000"/>
                </a:solidFill>
              </a:rPr>
              <a:t>Given</a:t>
            </a:r>
            <a:r>
              <a:rPr lang="en-CA" sz="3100" dirty="0"/>
              <a:t> you pick a movie person, what is the probability they are male? </a:t>
            </a:r>
          </a:p>
          <a:p>
            <a:pPr lvl="1"/>
            <a:r>
              <a:rPr lang="en-CA" sz="2600" dirty="0"/>
              <a:t>Conditional questions restrict choices to just the group selected</a:t>
            </a:r>
          </a:p>
          <a:p>
            <a:pPr lvl="2"/>
            <a:r>
              <a:rPr lang="en-CA" sz="2600" dirty="0">
                <a:solidFill>
                  <a:srgbClr val="FF0000"/>
                </a:solidFill>
              </a:rPr>
              <a:t>only movies </a:t>
            </a:r>
            <a:r>
              <a:rPr lang="en-CA" sz="2600" dirty="0"/>
              <a:t>is our condition so we divide by 35</a:t>
            </a:r>
          </a:p>
          <a:p>
            <a:pPr lvl="2"/>
            <a:r>
              <a:rPr lang="en-CA" sz="2600" dirty="0"/>
              <a:t>Conditionals are the only type of question where the bottom number  changes. </a:t>
            </a:r>
          </a:p>
          <a:p>
            <a:pPr lvl="3"/>
            <a:r>
              <a:rPr lang="en-CA" sz="2600" dirty="0"/>
              <a:t>We use 35 movie people rather than 85 students used in other problems.</a:t>
            </a:r>
          </a:p>
          <a:p>
            <a:pPr marL="978408" lvl="3" indent="0">
              <a:buNone/>
            </a:pPr>
            <a:endParaRPr lang="en-CA" sz="2300" dirty="0"/>
          </a:p>
          <a:p>
            <a:pPr lvl="1"/>
            <a:r>
              <a:rPr lang="en-CA" sz="2600" dirty="0"/>
              <a:t>P ( Male | Movie) = 10/</a:t>
            </a:r>
            <a:r>
              <a:rPr lang="en-CA" sz="2600" dirty="0">
                <a:solidFill>
                  <a:srgbClr val="FF0000"/>
                </a:solidFill>
              </a:rPr>
              <a:t>35</a:t>
            </a:r>
            <a:r>
              <a:rPr lang="en-CA" sz="2600" dirty="0"/>
              <a:t> or .286   </a:t>
            </a:r>
          </a:p>
          <a:p>
            <a:pPr lvl="2"/>
            <a:r>
              <a:rPr lang="en-CA" sz="2300" dirty="0"/>
              <a:t>We have only 10 males if we restrict to the condition of </a:t>
            </a:r>
            <a:r>
              <a:rPr lang="en-CA" sz="2300" dirty="0">
                <a:solidFill>
                  <a:srgbClr val="FF0000"/>
                </a:solidFill>
              </a:rPr>
              <a:t>only</a:t>
            </a:r>
            <a:r>
              <a:rPr lang="en-CA" sz="2300" dirty="0"/>
              <a:t> the movie people.</a:t>
            </a:r>
          </a:p>
          <a:p>
            <a:pPr lvl="2"/>
            <a:r>
              <a:rPr lang="en-CA" sz="2300" dirty="0"/>
              <a:t>The symbol </a:t>
            </a:r>
            <a:r>
              <a:rPr lang="en-CA" sz="2300" dirty="0">
                <a:solidFill>
                  <a:srgbClr val="FF0000"/>
                </a:solidFill>
              </a:rPr>
              <a:t>|</a:t>
            </a:r>
            <a:r>
              <a:rPr lang="en-CA" sz="2300" dirty="0"/>
              <a:t> represents the word given. 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6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097038"/>
              </p:ext>
            </p:extLst>
          </p:nvPr>
        </p:nvGraphicFramePr>
        <p:xfrm>
          <a:off x="1043608" y="764704"/>
          <a:ext cx="7139136" cy="1900808"/>
        </p:xfrm>
        <a:graphic>
          <a:graphicData uri="http://schemas.openxmlformats.org/drawingml/2006/table">
            <a:tbl>
              <a:tblPr/>
              <a:tblGrid>
                <a:gridCol w="1784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47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47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47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9208">
                <a:tc>
                  <a:txBody>
                    <a:bodyPr/>
                    <a:lstStyle/>
                    <a:p>
                      <a:r>
                        <a:rPr lang="en-CA" sz="2400" dirty="0"/>
                        <a:t>Gender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Movies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/>
                        <a:t>Dinner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Total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r>
                        <a:rPr lang="en-CA" sz="2400" dirty="0"/>
                        <a:t>Male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10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30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40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r>
                        <a:rPr lang="en-CA" sz="2400" dirty="0"/>
                        <a:t>Female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25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20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45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Total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35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50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85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784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3"/>
            <a:ext cx="8229600" cy="5487887"/>
          </a:xfrm>
        </p:spPr>
        <p:txBody>
          <a:bodyPr>
            <a:normAutofit fontScale="92500" lnSpcReduction="20000"/>
          </a:bodyPr>
          <a:lstStyle/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pPr marL="0" indent="0" algn="ctr">
              <a:buNone/>
            </a:pPr>
            <a:endParaRPr lang="en-CA" b="1" u="sng" dirty="0"/>
          </a:p>
          <a:p>
            <a:pPr marL="0" indent="0" algn="ctr">
              <a:buNone/>
            </a:pPr>
            <a:r>
              <a:rPr lang="en-CA" b="1" u="sng" dirty="0"/>
              <a:t>Conditional</a:t>
            </a:r>
          </a:p>
          <a:p>
            <a:r>
              <a:rPr lang="en-CA" dirty="0"/>
              <a:t>No matter how the question is phrased, start with the conditional</a:t>
            </a:r>
          </a:p>
          <a:p>
            <a:pPr lvl="1"/>
            <a:r>
              <a:rPr lang="en-CA" dirty="0">
                <a:solidFill>
                  <a:srgbClr val="FF0000"/>
                </a:solidFill>
              </a:rPr>
              <a:t>Given you pick a male</a:t>
            </a:r>
            <a:r>
              <a:rPr lang="en-CA" dirty="0"/>
              <a:t>, what is the probability he prefers dinner</a:t>
            </a:r>
          </a:p>
          <a:p>
            <a:pPr lvl="1"/>
            <a:r>
              <a:rPr lang="en-CA" dirty="0"/>
              <a:t>What is the probability a student prefers dinner </a:t>
            </a:r>
            <a:r>
              <a:rPr lang="en-CA" dirty="0">
                <a:solidFill>
                  <a:srgbClr val="FF0000"/>
                </a:solidFill>
              </a:rPr>
              <a:t>given you picked a male?</a:t>
            </a:r>
          </a:p>
          <a:p>
            <a:pPr lvl="1"/>
            <a:r>
              <a:rPr lang="en-CA" dirty="0"/>
              <a:t>Given is males in both questions, so bottom number is 40.  </a:t>
            </a:r>
          </a:p>
          <a:p>
            <a:pPr lvl="1"/>
            <a:r>
              <a:rPr lang="en-CA" dirty="0"/>
              <a:t>P(Dinner | Male) = 30/40 = .75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14</a:t>
            </a:fld>
            <a:endParaRPr lang="en-US"/>
          </a:p>
        </p:txBody>
      </p:sp>
      <p:graphicFrame>
        <p:nvGraphicFramePr>
          <p:cNvPr id="6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0116162"/>
              </p:ext>
            </p:extLst>
          </p:nvPr>
        </p:nvGraphicFramePr>
        <p:xfrm>
          <a:off x="1115616" y="980728"/>
          <a:ext cx="7139136" cy="1828800"/>
        </p:xfrm>
        <a:graphic>
          <a:graphicData uri="http://schemas.openxmlformats.org/drawingml/2006/table">
            <a:tbl>
              <a:tblPr/>
              <a:tblGrid>
                <a:gridCol w="1784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47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47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47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044">
                <a:tc>
                  <a:txBody>
                    <a:bodyPr/>
                    <a:lstStyle/>
                    <a:p>
                      <a:r>
                        <a:rPr lang="en-CA" sz="2400" dirty="0"/>
                        <a:t>Gender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Movies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/>
                        <a:t>Dinner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Total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r>
                        <a:rPr lang="en-CA" sz="2400" dirty="0"/>
                        <a:t>Male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10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30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40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r>
                        <a:rPr lang="en-CA" sz="2400" dirty="0"/>
                        <a:t>Female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25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20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45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Total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35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50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85</a:t>
                      </a:r>
                    </a:p>
                  </a:txBody>
                  <a:tcPr marL="81407" marR="814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54184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8151540"/>
              </p:ext>
            </p:extLst>
          </p:nvPr>
        </p:nvGraphicFramePr>
        <p:xfrm>
          <a:off x="457200" y="1125538"/>
          <a:ext cx="6923112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0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5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67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Gender/ Date preference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Movie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Dinner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67544" y="2924944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CA" sz="2000" dirty="0"/>
              <a:t>What is the probability you randomly select a female?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CA" sz="2000" dirty="0"/>
              <a:t>Why are you finding this question harder?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7544" y="2204864"/>
            <a:ext cx="7992888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CA" dirty="0"/>
              <a:t>Totals                                      | 35                                        | 50                  |   85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80312" y="1152000"/>
            <a:ext cx="1080120" cy="144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CA" dirty="0"/>
              <a:t>Totals</a:t>
            </a:r>
          </a:p>
          <a:p>
            <a:r>
              <a:rPr lang="en-CA" dirty="0"/>
              <a:t> </a:t>
            </a:r>
            <a:r>
              <a:rPr lang="en-CA" sz="2000" dirty="0"/>
              <a:t>40</a:t>
            </a:r>
          </a:p>
          <a:p>
            <a:r>
              <a:rPr lang="en-CA" sz="2000" dirty="0"/>
              <a:t>  45</a:t>
            </a:r>
          </a:p>
          <a:p>
            <a:endParaRPr lang="en-CA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7380312" y="1484784"/>
            <a:ext cx="10801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10" idx="1"/>
            <a:endCxn id="10" idx="3"/>
          </p:cNvCxnSpPr>
          <p:nvPr/>
        </p:nvCxnSpPr>
        <p:spPr>
          <a:xfrm>
            <a:off x="7380312" y="1872000"/>
            <a:ext cx="10801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65287" y="4077072"/>
            <a:ext cx="835518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CA" sz="2000" dirty="0"/>
              <a:t>The question is harder because the table did not provide the totals.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CA" sz="2000" dirty="0"/>
              <a:t>You need to take the table and add the totals as shown in previous slides.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33692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27848"/>
          </a:xfrm>
        </p:spPr>
        <p:txBody>
          <a:bodyPr>
            <a:normAutofit lnSpcReduction="10000"/>
          </a:bodyPr>
          <a:lstStyle/>
          <a:p>
            <a:r>
              <a:rPr lang="en-CA" dirty="0"/>
              <a:t>The questions can be harder by expanding the 2x2 contingency table into 2x3, or 3x2, or 3x3.</a:t>
            </a:r>
          </a:p>
          <a:p>
            <a:r>
              <a:rPr lang="en-CA" dirty="0"/>
              <a:t>The probability questions are the same, but you have more data to consider.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What is the probability you pick someone who does NOT want to go to z00? Round to 2 decimal places</a:t>
            </a:r>
          </a:p>
          <a:p>
            <a:pPr lvl="1"/>
            <a:r>
              <a:rPr lang="en-CA" dirty="0"/>
              <a:t>=1 – 35/110 = 65/110 = .68</a:t>
            </a:r>
          </a:p>
          <a:p>
            <a:pPr lvl="1"/>
            <a:r>
              <a:rPr lang="en-CA" dirty="0"/>
              <a:t>As you get more data, the complement is more useful.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809140"/>
              </p:ext>
            </p:extLst>
          </p:nvPr>
        </p:nvGraphicFramePr>
        <p:xfrm>
          <a:off x="1187624" y="2924944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Movie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Dinner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Zoo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4401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 fontScale="85000" lnSpcReduction="20000"/>
          </a:bodyPr>
          <a:lstStyle/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What’s the probability you randomly pick someone who prefers the zoo?</a:t>
            </a:r>
          </a:p>
          <a:p>
            <a:pPr lvl="1"/>
            <a:r>
              <a:rPr lang="en-CA" dirty="0"/>
              <a:t>35/110</a:t>
            </a:r>
          </a:p>
          <a:p>
            <a:r>
              <a:rPr lang="en-CA" dirty="0"/>
              <a:t>What is the probability for  P(Male | Movie) ?</a:t>
            </a:r>
          </a:p>
          <a:p>
            <a:pPr lvl="1"/>
            <a:r>
              <a:rPr lang="en-CA" dirty="0"/>
              <a:t>45 movie people of which 15 are male.  = 15/45</a:t>
            </a:r>
          </a:p>
          <a:p>
            <a:r>
              <a:rPr lang="en-CA" dirty="0"/>
              <a:t>What is the probability randomly pick a female AND she prefers zoo?</a:t>
            </a:r>
          </a:p>
          <a:p>
            <a:pPr lvl="1"/>
            <a:r>
              <a:rPr lang="en-CA" dirty="0"/>
              <a:t>= 10/110</a:t>
            </a:r>
          </a:p>
          <a:p>
            <a:r>
              <a:rPr lang="en-CA" dirty="0"/>
              <a:t>What is the probability randomly pick a female OR someone who prefers zoo?</a:t>
            </a:r>
          </a:p>
          <a:p>
            <a:pPr lvl="1"/>
            <a:r>
              <a:rPr lang="en-CA" dirty="0"/>
              <a:t>= 60 + 35 – 10 = 85/110</a:t>
            </a:r>
          </a:p>
          <a:p>
            <a:pPr lvl="1"/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2362275"/>
              </p:ext>
            </p:extLst>
          </p:nvPr>
        </p:nvGraphicFramePr>
        <p:xfrm>
          <a:off x="1187624" y="980728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Movie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Dinner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Zoo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6886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/>
          <a:lstStyle/>
          <a:p>
            <a:r>
              <a:rPr lang="en-CA" dirty="0"/>
              <a:t>Replacement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>
            <a:normAutofit lnSpcReduction="10000"/>
          </a:bodyPr>
          <a:lstStyle/>
          <a:p>
            <a:r>
              <a:rPr lang="en-CA" dirty="0"/>
              <a:t>If I have 10 red cars and 5 blue cars, what is the probability I randomly pick a blue car for a friend?</a:t>
            </a:r>
          </a:p>
          <a:p>
            <a:pPr lvl="1"/>
            <a:r>
              <a:rPr lang="en-CA" dirty="0"/>
              <a:t>5/15</a:t>
            </a:r>
          </a:p>
          <a:p>
            <a:r>
              <a:rPr lang="en-CA" dirty="0"/>
              <a:t>Now what’s probability I randomly pick a blue car for myself?  </a:t>
            </a:r>
          </a:p>
          <a:p>
            <a:pPr lvl="1"/>
            <a:r>
              <a:rPr lang="en-CA" dirty="0"/>
              <a:t>4/14</a:t>
            </a:r>
          </a:p>
          <a:p>
            <a:pPr lvl="1"/>
            <a:r>
              <a:rPr lang="en-CA" dirty="0"/>
              <a:t>Remember, I gave a car to my friend, so I have 14 cars not 15, and 4 blue cars instead of 5.  </a:t>
            </a:r>
          </a:p>
          <a:p>
            <a:r>
              <a:rPr lang="en-CA" dirty="0"/>
              <a:t>You must ask if there is </a:t>
            </a:r>
            <a:r>
              <a:rPr lang="en-CA" dirty="0">
                <a:solidFill>
                  <a:srgbClr val="FF0000"/>
                </a:solidFill>
              </a:rPr>
              <a:t>Replacement</a:t>
            </a:r>
            <a:r>
              <a:rPr lang="en-CA" sz="2400" dirty="0"/>
              <a:t>?</a:t>
            </a:r>
          </a:p>
          <a:p>
            <a:pPr lvl="1"/>
            <a:r>
              <a:rPr lang="en-CA" dirty="0"/>
              <a:t>After picking a car for my friend, did she return the car to me (replacement), or did she keep it? </a:t>
            </a:r>
          </a:p>
          <a:p>
            <a:pPr lvl="1"/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21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Independence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A" dirty="0">
                <a:solidFill>
                  <a:srgbClr val="FF0000"/>
                </a:solidFill>
              </a:rPr>
              <a:t>Independence</a:t>
            </a:r>
            <a:r>
              <a:rPr lang="en-CA" dirty="0"/>
              <a:t> is two outcomes, and the first outcome does </a:t>
            </a:r>
            <a:r>
              <a:rPr lang="en-CA" dirty="0">
                <a:solidFill>
                  <a:srgbClr val="FF0000"/>
                </a:solidFill>
              </a:rPr>
              <a:t>not</a:t>
            </a:r>
            <a:r>
              <a:rPr lang="en-CA" dirty="0"/>
              <a:t> impact the probability of the second outcome. </a:t>
            </a:r>
          </a:p>
          <a:p>
            <a:endParaRPr lang="en-CA" dirty="0"/>
          </a:p>
          <a:p>
            <a:r>
              <a:rPr lang="en-CA" dirty="0"/>
              <a:t>If  number 7 on the 6/49 has won every time for a long time, does the number 7 have more probability for selection on the next lottery?</a:t>
            </a:r>
          </a:p>
          <a:p>
            <a:pPr lvl="1"/>
            <a:r>
              <a:rPr lang="en-CA" dirty="0"/>
              <a:t>Some say 7 is lucky because it keeps winning, so pick 7</a:t>
            </a:r>
          </a:p>
          <a:p>
            <a:pPr lvl="1"/>
            <a:r>
              <a:rPr lang="en-CA" dirty="0"/>
              <a:t>Some say 7 probability is low to win again, pick another number.</a:t>
            </a:r>
          </a:p>
          <a:p>
            <a:pPr lvl="1"/>
            <a:r>
              <a:rPr lang="en-CA" dirty="0"/>
              <a:t>Who is right?</a:t>
            </a:r>
          </a:p>
          <a:p>
            <a:pPr lvl="2"/>
            <a:r>
              <a:rPr lang="en-CA" dirty="0"/>
              <a:t>7 does not know how many times it won</a:t>
            </a:r>
          </a:p>
          <a:p>
            <a:pPr lvl="2"/>
            <a:r>
              <a:rPr lang="en-CA" dirty="0"/>
              <a:t>In a fair game , each number has the same chance of selection.</a:t>
            </a:r>
          </a:p>
          <a:p>
            <a:pPr lvl="2"/>
            <a:r>
              <a:rPr lang="en-CA" dirty="0"/>
              <a:t>A lottery should be </a:t>
            </a:r>
            <a:r>
              <a:rPr lang="en-CA" dirty="0">
                <a:solidFill>
                  <a:srgbClr val="FF0000"/>
                </a:solidFill>
              </a:rPr>
              <a:t>independent</a:t>
            </a:r>
            <a:r>
              <a:rPr lang="en-CA" dirty="0"/>
              <a:t>, the last draw has no impact on the next draw. Any number can win.  Why?</a:t>
            </a:r>
          </a:p>
          <a:p>
            <a:pPr lvl="2"/>
            <a:r>
              <a:rPr lang="en-CA" dirty="0"/>
              <a:t>Because of </a:t>
            </a:r>
            <a:r>
              <a:rPr lang="en-CA" dirty="0">
                <a:solidFill>
                  <a:srgbClr val="FF0000"/>
                </a:solidFill>
              </a:rPr>
              <a:t>replacement</a:t>
            </a:r>
            <a:r>
              <a:rPr lang="en-CA" dirty="0"/>
              <a:t>. Every number that won is replaced for the next draw, so each number  has the same probability of selection:  1/49.  </a:t>
            </a:r>
          </a:p>
          <a:p>
            <a:endParaRPr lang="en-CA" dirty="0"/>
          </a:p>
          <a:p>
            <a:pPr lvl="1"/>
            <a:endParaRPr lang="en-CA" dirty="0"/>
          </a:p>
          <a:p>
            <a:pPr marL="393192" lvl="1" indent="0">
              <a:buNone/>
            </a:pPr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93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5631904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Easy way to calculate </a:t>
            </a:r>
            <a:r>
              <a:rPr lang="en-CA" u="sng" dirty="0"/>
              <a:t>Independence</a:t>
            </a:r>
          </a:p>
          <a:p>
            <a:r>
              <a:rPr lang="en-CA" sz="2000" dirty="0"/>
              <a:t>If </a:t>
            </a:r>
            <a:r>
              <a:rPr lang="en-CA" sz="2000" dirty="0">
                <a:solidFill>
                  <a:srgbClr val="FF0000"/>
                </a:solidFill>
              </a:rPr>
              <a:t>P(A) x P(B) = P(A and B), </a:t>
            </a:r>
            <a:r>
              <a:rPr lang="en-CA" sz="2000" dirty="0"/>
              <a:t>then it is independent</a:t>
            </a:r>
          </a:p>
          <a:p>
            <a:endParaRPr lang="en-CA" sz="2400" dirty="0"/>
          </a:p>
          <a:p>
            <a:endParaRPr lang="en-CA" sz="2400" dirty="0"/>
          </a:p>
          <a:p>
            <a:endParaRPr lang="en-CA" sz="2400" dirty="0"/>
          </a:p>
          <a:p>
            <a:endParaRPr lang="en-CA" sz="2400" dirty="0"/>
          </a:p>
          <a:p>
            <a:endParaRPr lang="en-CA" sz="2200" dirty="0"/>
          </a:p>
          <a:p>
            <a:r>
              <a:rPr lang="en-CA" sz="2200" dirty="0"/>
              <a:t>Randomly select a survey: is the probability of selecting someone who </a:t>
            </a:r>
            <a:r>
              <a:rPr lang="en-CA" sz="2200" u="sng" dirty="0"/>
              <a:t>bought</a:t>
            </a:r>
            <a:r>
              <a:rPr lang="en-CA" sz="2200" dirty="0"/>
              <a:t> a product independent of the item being on </a:t>
            </a:r>
            <a:r>
              <a:rPr lang="en-CA" sz="2200" u="sng" dirty="0"/>
              <a:t>discount</a:t>
            </a:r>
            <a:r>
              <a:rPr lang="en-CA" sz="2200" dirty="0"/>
              <a:t>? </a:t>
            </a:r>
          </a:p>
          <a:p>
            <a:r>
              <a:rPr lang="en-CA" dirty="0"/>
              <a:t>P (Bought) = 21 / 50   P(Discount) = 14/50  </a:t>
            </a:r>
          </a:p>
          <a:p>
            <a:r>
              <a:rPr lang="en-CA" dirty="0"/>
              <a:t>P(A) x P(B) = (21 x 14)/ (50 x 50) = 294/2500 = .1176 = .12</a:t>
            </a:r>
          </a:p>
          <a:p>
            <a:r>
              <a:rPr lang="en-CA" dirty="0"/>
              <a:t> P(Bought and Discount) = 12/50  = .28</a:t>
            </a:r>
          </a:p>
          <a:p>
            <a:r>
              <a:rPr lang="en-CA" dirty="0"/>
              <a:t>Since .12 is not equal to .28, buying and discounts are </a:t>
            </a:r>
            <a:r>
              <a:rPr lang="en-CA" dirty="0">
                <a:solidFill>
                  <a:srgbClr val="FF0000"/>
                </a:solidFill>
              </a:rPr>
              <a:t>not independent</a:t>
            </a:r>
            <a:r>
              <a:rPr lang="en-CA" dirty="0"/>
              <a:t>.</a:t>
            </a:r>
          </a:p>
          <a:p>
            <a:r>
              <a:rPr lang="en-CA" dirty="0"/>
              <a:t>Buying a product and discounts are </a:t>
            </a:r>
            <a:r>
              <a:rPr lang="en-CA" dirty="0">
                <a:solidFill>
                  <a:srgbClr val="FF0000"/>
                </a:solidFill>
              </a:rPr>
              <a:t>dependent</a:t>
            </a:r>
            <a:r>
              <a:rPr lang="en-CA" dirty="0"/>
              <a:t>.</a:t>
            </a:r>
          </a:p>
          <a:p>
            <a:endParaRPr lang="en-CA" sz="2400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20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55576" y="1628800"/>
          <a:ext cx="6696744" cy="1584960"/>
        </p:xfrm>
        <a:graphic>
          <a:graphicData uri="http://schemas.openxmlformats.org/drawingml/2006/table">
            <a:tbl>
              <a:tblPr/>
              <a:tblGrid>
                <a:gridCol w="1656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CA" sz="2000" dirty="0"/>
                        <a:t> 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/>
                        <a:t>Not Bought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/>
                        <a:t>Bought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/>
                        <a:t>Totals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CA" sz="2000" dirty="0"/>
                        <a:t>No discount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/>
                        <a:t>27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/>
                        <a:t>9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/>
                        <a:t>36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CA" sz="2000" dirty="0"/>
                        <a:t>Discount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/>
                        <a:t>2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/>
                        <a:t>12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/>
                        <a:t>14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CA" sz="2000" dirty="0"/>
                        <a:t>Total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/>
                        <a:t>29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/>
                        <a:t>21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/>
                        <a:t>50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05433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Common errors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When you get an OR question, is it mutually exclusive?</a:t>
            </a:r>
          </a:p>
          <a:p>
            <a:pPr lvl="1"/>
            <a:r>
              <a:rPr lang="en-CA" dirty="0"/>
              <a:t>If you can have both OR conditions at the same time, you need to subtract for double counting.    </a:t>
            </a:r>
          </a:p>
          <a:p>
            <a:r>
              <a:rPr lang="en-CA" dirty="0"/>
              <a:t>In a conditional probability, remember the denominator (number at bottom of the fraction) is restricted to just the conditional group.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672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Saving your life with statistics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609600" indent="-609600"/>
            <a:r>
              <a:rPr lang="en-US" sz="2800" dirty="0"/>
              <a:t>Your doctor says your test for cancer is positive.</a:t>
            </a:r>
          </a:p>
          <a:p>
            <a:pPr marL="624840" indent="-533400"/>
            <a:r>
              <a:rPr lang="en-US" dirty="0"/>
              <a:t>You ask the doctor how accurate the test is, and he answers 90% indicating the result is not a mistake.</a:t>
            </a:r>
          </a:p>
          <a:p>
            <a:pPr marL="990600" lvl="1" indent="-533400"/>
            <a:r>
              <a:rPr lang="en-US" dirty="0"/>
              <a:t>So is the probability 90% that you have cancer?</a:t>
            </a:r>
          </a:p>
          <a:p>
            <a:pPr marL="457200" lvl="1" indent="0">
              <a:buNone/>
            </a:pPr>
            <a:endParaRPr lang="en-US" dirty="0"/>
          </a:p>
          <a:p>
            <a:pPr marL="609600" indent="-609600"/>
            <a:r>
              <a:rPr lang="en-US" sz="2800" dirty="0"/>
              <a:t>What do you do next?</a:t>
            </a:r>
          </a:p>
          <a:p>
            <a:pPr marL="990600" lvl="1" indent="-533400">
              <a:buFontTx/>
              <a:buAutoNum type="alphaUcPeriod"/>
            </a:pPr>
            <a:r>
              <a:rPr lang="en-US" dirty="0"/>
              <a:t>Spend all my money having fun now.</a:t>
            </a:r>
          </a:p>
          <a:p>
            <a:pPr marL="990600" lvl="1" indent="-533400">
              <a:buFontTx/>
              <a:buAutoNum type="alphaUcPeriod"/>
            </a:pPr>
            <a:r>
              <a:rPr lang="en-US" dirty="0"/>
              <a:t>Quit my job and tell my boss what I really think.</a:t>
            </a:r>
          </a:p>
          <a:p>
            <a:pPr marL="990600" lvl="1" indent="-533400">
              <a:buFontTx/>
              <a:buAutoNum type="alphaUcPeriod"/>
            </a:pPr>
            <a:r>
              <a:rPr lang="en-US" dirty="0"/>
              <a:t>Get a second opinion</a:t>
            </a:r>
          </a:p>
          <a:p>
            <a:pPr marL="990600" lvl="1" indent="-533400">
              <a:buFontTx/>
              <a:buAutoNum type="alphaUcPeriod"/>
            </a:pPr>
            <a:r>
              <a:rPr lang="en-US" dirty="0"/>
              <a:t>All of the above</a:t>
            </a:r>
          </a:p>
          <a:p>
            <a:pPr marL="990600" lvl="1" indent="-533400">
              <a:buFontTx/>
              <a:buAutoNum type="alphaUcPeriod"/>
            </a:pPr>
            <a:endParaRPr lang="en-US" dirty="0"/>
          </a:p>
          <a:p>
            <a:pPr marL="990600" lvl="1" indent="-533400">
              <a:buFontTx/>
              <a:buNone/>
            </a:pPr>
            <a:r>
              <a:rPr lang="en-US" dirty="0"/>
              <a:t>The correct answer is C. 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395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715" y="692696"/>
            <a:ext cx="8229600" cy="5199856"/>
          </a:xfrm>
        </p:spPr>
        <p:txBody>
          <a:bodyPr>
            <a:normAutofit/>
          </a:bodyPr>
          <a:lstStyle/>
          <a:p>
            <a:r>
              <a:rPr lang="en-CA" sz="2400" dirty="0"/>
              <a:t>If a test is 90% accurate, then 90% of people who have a disease will test positive</a:t>
            </a:r>
          </a:p>
          <a:p>
            <a:pPr lvl="1"/>
            <a:r>
              <a:rPr lang="en-CA" sz="1800" dirty="0"/>
              <a:t>Take a population of 1000 and assume 10 have cancer.</a:t>
            </a:r>
          </a:p>
          <a:p>
            <a:pPr lvl="1"/>
            <a:r>
              <a:rPr lang="en-CA" sz="1800" dirty="0"/>
              <a:t>90% accurate test will correctly show 9 of the 10 have cancer</a:t>
            </a:r>
          </a:p>
          <a:p>
            <a:r>
              <a:rPr lang="en-CA" sz="2000" dirty="0">
                <a:solidFill>
                  <a:srgbClr val="FF0000"/>
                </a:solidFill>
              </a:rPr>
              <a:t>False negative</a:t>
            </a:r>
            <a:r>
              <a:rPr lang="en-CA" sz="2000" dirty="0"/>
              <a:t>: 1 person with cancer is told incorrectly they are healthy because the test is 90% accurate it misses 1 in 10 cancer victims.</a:t>
            </a:r>
          </a:p>
          <a:p>
            <a:r>
              <a:rPr lang="en-CA" sz="2000" dirty="0"/>
              <a:t>A large number of people do not have cancer (990 of 1000). </a:t>
            </a:r>
          </a:p>
          <a:p>
            <a:r>
              <a:rPr lang="en-CA" sz="2000" dirty="0">
                <a:solidFill>
                  <a:srgbClr val="FF0000"/>
                </a:solidFill>
              </a:rPr>
              <a:t>False positive</a:t>
            </a:r>
            <a:r>
              <a:rPr lang="en-CA" sz="2000" dirty="0"/>
              <a:t>: 99 out of 990 are told they have cancer incorrectly because the test is 90% accurate.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4005064"/>
            <a:ext cx="5953703" cy="204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0453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 lnSpcReduction="10000"/>
          </a:bodyPr>
          <a:lstStyle/>
          <a:p>
            <a:r>
              <a:rPr lang="en-CA" dirty="0"/>
              <a:t>Given you get a positive result on a test, if the test is 90% accurate, what is the probability you have cancer?</a:t>
            </a:r>
          </a:p>
          <a:p>
            <a:pPr lvl="1"/>
            <a:r>
              <a:rPr lang="en-CA" dirty="0"/>
              <a:t>Most people say 90%.</a:t>
            </a:r>
          </a:p>
          <a:p>
            <a:pPr lvl="1"/>
            <a:endParaRPr lang="en-CA" dirty="0"/>
          </a:p>
          <a:p>
            <a:r>
              <a:rPr lang="en-CA" dirty="0"/>
              <a:t>This is a conditional probability.</a:t>
            </a:r>
          </a:p>
          <a:p>
            <a:pPr lvl="1"/>
            <a:r>
              <a:rPr lang="en-CA" dirty="0"/>
              <a:t>99 + 9 = 108 got a positive test result.</a:t>
            </a:r>
          </a:p>
          <a:p>
            <a:pPr lvl="1"/>
            <a:r>
              <a:rPr lang="en-CA" dirty="0"/>
              <a:t>Out of the 108 positive results, 9 had cancer.</a:t>
            </a:r>
          </a:p>
          <a:p>
            <a:r>
              <a:rPr lang="en-CA" dirty="0"/>
              <a:t>P (Cancer | Positive) = 9/108 = 8%</a:t>
            </a:r>
          </a:p>
          <a:p>
            <a:endParaRPr lang="en-CA" dirty="0"/>
          </a:p>
          <a:p>
            <a:r>
              <a:rPr lang="en-CA" dirty="0"/>
              <a:t>Tell your doctor you want to be retested, because as a probability expert you know tests that are 90% accurate can give correct positive results in 8% people. Why?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9296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Multiplication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My wife opens the wardrobe and says, “I have nothing to wear”. </a:t>
            </a:r>
          </a:p>
          <a:p>
            <a:r>
              <a:rPr lang="en-CA" dirty="0"/>
              <a:t>How many outfits does she have if I count 30 pairs of shoes, 40 blouses, and 35 skirts? </a:t>
            </a:r>
          </a:p>
          <a:p>
            <a:r>
              <a:rPr lang="en-CA" dirty="0"/>
              <a:t>We can count the number of possible arrangements by multiplication</a:t>
            </a:r>
          </a:p>
          <a:p>
            <a:pPr lvl="1"/>
            <a:r>
              <a:rPr lang="en-CA" dirty="0"/>
              <a:t>30 x 40 x 35 = 42,000 different outfits.</a:t>
            </a:r>
          </a:p>
          <a:p>
            <a:pPr marL="393192" lvl="1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1920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Permutation and Combination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Combinations and permutations show how many ways you can form a small group from a larger group without repetition.</a:t>
            </a:r>
          </a:p>
          <a:p>
            <a:r>
              <a:rPr lang="en-US" dirty="0"/>
              <a:t>Using the 26 letters in the alphabet, how many passwords could you make using just 2 letters if you do not repeat any letter twice?  (</a:t>
            </a:r>
            <a:r>
              <a:rPr lang="en-US" dirty="0" err="1"/>
              <a:t>eg</a:t>
            </a:r>
            <a:r>
              <a:rPr lang="en-US" dirty="0"/>
              <a:t>. AB is okay, AA is not)</a:t>
            </a:r>
          </a:p>
          <a:p>
            <a:r>
              <a:rPr lang="en-US" dirty="0"/>
              <a:t>If you have a lottery and must guess 6 numbers correctly out of a possible 49 without repeating any number, what is your probability of winning? </a:t>
            </a:r>
          </a:p>
          <a:p>
            <a:pPr lvl="1"/>
            <a:r>
              <a:rPr lang="en-US" dirty="0"/>
              <a:t>If  it was 7/49 instead of 6/49,  how does that change your chance of winning the lottery?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4535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 fontScale="62500" lnSpcReduction="20000"/>
          </a:bodyPr>
          <a:lstStyle/>
          <a:p>
            <a:r>
              <a:rPr lang="en-CA" sz="3100" dirty="0"/>
              <a:t>What is the difference between multiplication, combination, and permutation?</a:t>
            </a:r>
          </a:p>
          <a:p>
            <a:pPr lvl="1"/>
            <a:r>
              <a:rPr lang="en-CA" sz="2900" dirty="0"/>
              <a:t>Permutations care about </a:t>
            </a:r>
            <a:r>
              <a:rPr lang="en-CA" sz="2900" dirty="0">
                <a:solidFill>
                  <a:srgbClr val="FF0000"/>
                </a:solidFill>
              </a:rPr>
              <a:t>order</a:t>
            </a:r>
            <a:r>
              <a:rPr lang="en-CA" sz="2900" dirty="0"/>
              <a:t>, </a:t>
            </a:r>
          </a:p>
          <a:p>
            <a:pPr lvl="1"/>
            <a:r>
              <a:rPr lang="en-CA" sz="2900" dirty="0"/>
              <a:t>Combinations do not care about order.</a:t>
            </a:r>
          </a:p>
          <a:p>
            <a:pPr lvl="1"/>
            <a:r>
              <a:rPr lang="en-CA" sz="2900" dirty="0"/>
              <a:t>Multiplication uses multiple groups (skirts  and shoes), but permutation/combination has one group (winning lottery numbers, team of friends)</a:t>
            </a:r>
          </a:p>
          <a:p>
            <a:endParaRPr lang="en-CA" dirty="0"/>
          </a:p>
          <a:p>
            <a:r>
              <a:rPr lang="en-CA" sz="3400" dirty="0"/>
              <a:t>Permutations</a:t>
            </a:r>
          </a:p>
          <a:p>
            <a:pPr lvl="1"/>
            <a:r>
              <a:rPr lang="en-CA" sz="2900" dirty="0"/>
              <a:t>Does it matter if I lick your ice cream before you?</a:t>
            </a:r>
          </a:p>
          <a:p>
            <a:pPr lvl="2"/>
            <a:r>
              <a:rPr lang="en-CA" sz="2600" dirty="0"/>
              <a:t>Then order matters.  Permutation. </a:t>
            </a:r>
          </a:p>
          <a:p>
            <a:pPr lvl="1"/>
            <a:r>
              <a:rPr lang="en-CA" sz="2900" dirty="0"/>
              <a:t>Your password is AB. If you type BA, it won’t work.  Order matters.</a:t>
            </a:r>
          </a:p>
          <a:p>
            <a:pPr marL="393192" lvl="1" indent="0">
              <a:buNone/>
            </a:pPr>
            <a:endParaRPr lang="en-CA" sz="2900" dirty="0"/>
          </a:p>
          <a:p>
            <a:r>
              <a:rPr lang="en-CA" sz="3400" dirty="0"/>
              <a:t>Combinations</a:t>
            </a:r>
          </a:p>
          <a:p>
            <a:pPr lvl="1"/>
            <a:r>
              <a:rPr lang="en-CA" sz="2900" dirty="0"/>
              <a:t>If you have the correct 6 numbers for a 6/49 lottery, you win.</a:t>
            </a:r>
          </a:p>
          <a:p>
            <a:pPr lvl="2"/>
            <a:r>
              <a:rPr lang="en-CA" sz="2600" dirty="0"/>
              <a:t>No-one checks for the order you picked your numbers.</a:t>
            </a:r>
          </a:p>
          <a:p>
            <a:pPr lvl="2"/>
            <a:r>
              <a:rPr lang="en-CA" sz="2600" dirty="0"/>
              <a:t>Order does not matter so 6/49 lottery is a combination. </a:t>
            </a:r>
          </a:p>
          <a:p>
            <a:pPr lvl="1"/>
            <a:r>
              <a:rPr lang="en-CA" sz="2900" dirty="0"/>
              <a:t>If you pick 2 friends from 6 to see a movie, does order matter?</a:t>
            </a:r>
          </a:p>
          <a:p>
            <a:pPr lvl="2"/>
            <a:r>
              <a:rPr lang="en-CA" sz="2600" dirty="0"/>
              <a:t>No.  John and Mary, or Mary and John, is the same group.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65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Formula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Permutation:  </a:t>
            </a:r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Combination:</a:t>
            </a:r>
          </a:p>
          <a:p>
            <a:endParaRPr lang="en-CA" dirty="0"/>
          </a:p>
          <a:p>
            <a:r>
              <a:rPr lang="en-CA" dirty="0"/>
              <a:t>n is the count of data values,</a:t>
            </a:r>
          </a:p>
          <a:p>
            <a:r>
              <a:rPr lang="en-CA" dirty="0"/>
              <a:t>r  is the smaller group selected from n</a:t>
            </a:r>
          </a:p>
          <a:p>
            <a:r>
              <a:rPr lang="en-CA" dirty="0"/>
              <a:t>n! is a factorial.  </a:t>
            </a:r>
          </a:p>
          <a:p>
            <a:pPr lvl="1"/>
            <a:r>
              <a:rPr lang="en-CA" dirty="0"/>
              <a:t> 3! = 3 x 2 x 1.    5! = 5 x 4 x 3 x 2 x 1.   Note:  0! = 1.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842343"/>
            <a:ext cx="2508022" cy="938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141715"/>
            <a:ext cx="3065116" cy="104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45943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How to calculate?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u="sng" dirty="0"/>
              <a:t>Excel</a:t>
            </a:r>
            <a:r>
              <a:rPr lang="en-CA" dirty="0"/>
              <a:t> function: =PERMUT(</a:t>
            </a:r>
            <a:r>
              <a:rPr lang="en-CA" dirty="0" err="1"/>
              <a:t>n,r</a:t>
            </a:r>
            <a:r>
              <a:rPr lang="en-CA" dirty="0"/>
              <a:t>)</a:t>
            </a:r>
          </a:p>
          <a:p>
            <a:pPr marL="0" indent="0">
              <a:buNone/>
            </a:pPr>
            <a:r>
              <a:rPr lang="en-CA" dirty="0"/>
              <a:t>                              =COMBIN(</a:t>
            </a:r>
            <a:r>
              <a:rPr lang="en-CA" dirty="0" err="1"/>
              <a:t>n,r</a:t>
            </a:r>
            <a:r>
              <a:rPr lang="en-CA" dirty="0"/>
              <a:t>)</a:t>
            </a:r>
          </a:p>
          <a:p>
            <a:r>
              <a:rPr lang="en-CA" dirty="0"/>
              <a:t>Put the big number first or you get error #NUM.  </a:t>
            </a:r>
          </a:p>
          <a:p>
            <a:r>
              <a:rPr lang="en-CA" dirty="0"/>
              <a:t>=</a:t>
            </a:r>
            <a:r>
              <a:rPr lang="en-CA" dirty="0" err="1"/>
              <a:t>Permut</a:t>
            </a:r>
            <a:r>
              <a:rPr lang="en-CA" dirty="0"/>
              <a:t> is in the statistical function group on Excel</a:t>
            </a:r>
          </a:p>
          <a:p>
            <a:r>
              <a:rPr lang="en-CA" dirty="0"/>
              <a:t>=</a:t>
            </a:r>
            <a:r>
              <a:rPr lang="en-CA" dirty="0" err="1"/>
              <a:t>Combin</a:t>
            </a:r>
            <a:r>
              <a:rPr lang="en-CA" dirty="0"/>
              <a:t> is in the Math and Trig function group. </a:t>
            </a:r>
          </a:p>
          <a:p>
            <a:pPr lvl="1"/>
            <a:r>
              <a:rPr lang="en-CA" dirty="0"/>
              <a:t> If you can’t find a function, select </a:t>
            </a:r>
            <a:r>
              <a:rPr lang="en-CA" dirty="0">
                <a:solidFill>
                  <a:srgbClr val="FF0000"/>
                </a:solidFill>
              </a:rPr>
              <a:t>All</a:t>
            </a:r>
            <a:r>
              <a:rPr lang="en-CA" dirty="0"/>
              <a:t> as function group. </a:t>
            </a:r>
          </a:p>
          <a:p>
            <a:endParaRPr lang="en-CA" dirty="0"/>
          </a:p>
          <a:p>
            <a:r>
              <a:rPr lang="en-CA" u="sng" dirty="0"/>
              <a:t>Manual</a:t>
            </a:r>
            <a:r>
              <a:rPr lang="en-CA" dirty="0"/>
              <a:t>:  Most calculators have button </a:t>
            </a:r>
            <a:r>
              <a:rPr lang="en-CA" dirty="0" err="1"/>
              <a:t>nCr</a:t>
            </a:r>
            <a:r>
              <a:rPr lang="en-CA" dirty="0"/>
              <a:t> for combinations and </a:t>
            </a:r>
            <a:r>
              <a:rPr lang="en-CA" dirty="0" err="1"/>
              <a:t>nPr</a:t>
            </a:r>
            <a:r>
              <a:rPr lang="en-CA" dirty="0"/>
              <a:t> for permutations.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3008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/>
              <a:t>Using 26 letters in the alphabet without repeating a letter, how many passwords could you form with 2 letters?</a:t>
            </a:r>
          </a:p>
          <a:p>
            <a:pPr lvl="1"/>
            <a:r>
              <a:rPr lang="en-CA" dirty="0"/>
              <a:t>Order matters, so use permutation.</a:t>
            </a:r>
          </a:p>
          <a:p>
            <a:pPr lvl="1"/>
            <a:r>
              <a:rPr lang="en-CA" dirty="0"/>
              <a:t>=PERMUT(26,2) =  650.</a:t>
            </a:r>
          </a:p>
          <a:p>
            <a:pPr lvl="1"/>
            <a:r>
              <a:rPr lang="en-CA" dirty="0"/>
              <a:t>This is not secure, after 650 guesses, you break the password.</a:t>
            </a:r>
          </a:p>
          <a:p>
            <a:r>
              <a:rPr lang="en-CA" dirty="0"/>
              <a:t>With 26 letters and 0 to 9, how many passwords of length 4 could you form without repetition?</a:t>
            </a:r>
          </a:p>
          <a:p>
            <a:r>
              <a:rPr lang="en-CA" dirty="0"/>
              <a:t> (26 letters plus 10 numbers so 26+10 = 36 choices)</a:t>
            </a:r>
          </a:p>
          <a:p>
            <a:pPr lvl="1"/>
            <a:r>
              <a:rPr lang="en-CA" dirty="0"/>
              <a:t>=PERMUT(36,4) = 1,413,720</a:t>
            </a:r>
          </a:p>
          <a:p>
            <a:pPr lvl="1"/>
            <a:r>
              <a:rPr lang="en-CA" dirty="0"/>
              <a:t>So 1.4 million possible passwords using letters and numbers.</a:t>
            </a:r>
          </a:p>
          <a:p>
            <a:pPr lvl="1"/>
            <a:r>
              <a:rPr lang="en-CA" dirty="0"/>
              <a:t>A length 8 has over a trillion passwords. More secure.  </a:t>
            </a:r>
          </a:p>
          <a:p>
            <a:pPr lvl="1"/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237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>
            <a:normAutofit/>
          </a:bodyPr>
          <a:lstStyle/>
          <a:p>
            <a:r>
              <a:rPr lang="en-CA" dirty="0"/>
              <a:t>What is the probability you win a 6/49 lottery? You pick 6 numbers from 1 to </a:t>
            </a:r>
            <a:r>
              <a:rPr lang="en-CA"/>
              <a:t>49 with no repeating number</a:t>
            </a:r>
            <a:endParaRPr lang="en-CA" dirty="0"/>
          </a:p>
          <a:p>
            <a:pPr lvl="1"/>
            <a:r>
              <a:rPr lang="en-CA" dirty="0"/>
              <a:t>Order does not matter so =COMBIN(49,6)</a:t>
            </a:r>
          </a:p>
          <a:p>
            <a:pPr lvl="1"/>
            <a:r>
              <a:rPr lang="en-CA" dirty="0"/>
              <a:t>= 13,983,816</a:t>
            </a:r>
          </a:p>
          <a:p>
            <a:pPr lvl="1"/>
            <a:r>
              <a:rPr lang="en-CA" dirty="0"/>
              <a:t>If you buy one ticket.  1 in 13,983,816.</a:t>
            </a:r>
          </a:p>
          <a:p>
            <a:r>
              <a:rPr lang="en-CA" dirty="0"/>
              <a:t>What is the probability if you buy 2 tickets in 6/49?</a:t>
            </a:r>
          </a:p>
          <a:p>
            <a:pPr lvl="1"/>
            <a:r>
              <a:rPr lang="en-CA" dirty="0"/>
              <a:t>2 in 13,983,816.  Much better.</a:t>
            </a:r>
          </a:p>
          <a:p>
            <a:r>
              <a:rPr lang="en-CA" dirty="0"/>
              <a:t>What if you need 7 numbers out of 49 to win. </a:t>
            </a:r>
            <a:r>
              <a:rPr lang="en-CA" sz="2000" dirty="0" err="1"/>
              <a:t>SuperMax</a:t>
            </a:r>
            <a:endParaRPr lang="en-CA" sz="2000" dirty="0"/>
          </a:p>
          <a:p>
            <a:pPr lvl="1"/>
            <a:r>
              <a:rPr lang="en-CA" dirty="0"/>
              <a:t>=COMBIN(49,7)  = 85,900,584.</a:t>
            </a:r>
          </a:p>
          <a:p>
            <a:r>
              <a:rPr lang="en-CA" dirty="0"/>
              <a:t>Which lottery ticket would you buy? 6/49 or 7/49?</a:t>
            </a:r>
          </a:p>
          <a:p>
            <a:pPr lvl="1"/>
            <a:r>
              <a:rPr lang="en-CA" dirty="0"/>
              <a:t>How can you guarantee a lottery win?  </a:t>
            </a:r>
          </a:p>
          <a:p>
            <a:pPr lvl="1"/>
            <a:endParaRPr lang="en-CA" dirty="0"/>
          </a:p>
          <a:p>
            <a:pPr lvl="1"/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60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2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54A838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3037</TotalTime>
  <Words>2997</Words>
  <Application>Microsoft Office PowerPoint</Application>
  <PresentationFormat>On-screen Show (4:3)</PresentationFormat>
  <Paragraphs>564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Calibri</vt:lpstr>
      <vt:lpstr>Constantia</vt:lpstr>
      <vt:lpstr>Wingdings 2</vt:lpstr>
      <vt:lpstr>Flow</vt:lpstr>
      <vt:lpstr>1_Custom Design</vt:lpstr>
      <vt:lpstr>Custom Design</vt:lpstr>
      <vt:lpstr>Probability</vt:lpstr>
      <vt:lpstr>Probability</vt:lpstr>
      <vt:lpstr>PowerPoint Presentation</vt:lpstr>
      <vt:lpstr>Tree diagrams</vt:lpstr>
      <vt:lpstr>Examples</vt:lpstr>
      <vt:lpstr>PowerPoint Presentation</vt:lpstr>
      <vt:lpstr>PowerPoint Presentation</vt:lpstr>
      <vt:lpstr>Basic idea</vt:lpstr>
      <vt:lpstr>Union and Intersection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Replacement</vt:lpstr>
      <vt:lpstr>Independence</vt:lpstr>
      <vt:lpstr>PowerPoint Presentation</vt:lpstr>
      <vt:lpstr>Common errors</vt:lpstr>
      <vt:lpstr>Saving your life with statistics</vt:lpstr>
      <vt:lpstr>PowerPoint Presentation</vt:lpstr>
      <vt:lpstr>PowerPoint Presentation</vt:lpstr>
      <vt:lpstr>Multiplication</vt:lpstr>
      <vt:lpstr>Permutation and Combination</vt:lpstr>
      <vt:lpstr>PowerPoint Presentation</vt:lpstr>
      <vt:lpstr>Formula</vt:lpstr>
      <vt:lpstr>How to calculate?</vt:lpstr>
      <vt:lpstr>Examples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Confidence Intervals</dc:title>
  <dc:creator>terry</dc:creator>
  <cp:lastModifiedBy>Terry James</cp:lastModifiedBy>
  <cp:revision>274</cp:revision>
  <dcterms:created xsi:type="dcterms:W3CDTF">2011-06-04T14:50:34Z</dcterms:created>
  <dcterms:modified xsi:type="dcterms:W3CDTF">2020-04-18T15:15:26Z</dcterms:modified>
</cp:coreProperties>
</file>