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17"/>
  </p:notesMasterIdLst>
  <p:sldIdLst>
    <p:sldId id="256" r:id="rId4"/>
    <p:sldId id="263" r:id="rId5"/>
    <p:sldId id="264" r:id="rId6"/>
    <p:sldId id="265" r:id="rId7"/>
    <p:sldId id="266" r:id="rId8"/>
    <p:sldId id="270" r:id="rId9"/>
    <p:sldId id="271" r:id="rId10"/>
    <p:sldId id="272" r:id="rId11"/>
    <p:sldId id="273" r:id="rId12"/>
    <p:sldId id="274" r:id="rId13"/>
    <p:sldId id="275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Position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Percentile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‘s the difference between percentile and percent?</a:t>
            </a:r>
          </a:p>
          <a:p>
            <a:pPr lvl="1"/>
            <a:r>
              <a:rPr lang="en-US" dirty="0"/>
              <a:t>Percent measures ratio</a:t>
            </a:r>
          </a:p>
          <a:p>
            <a:pPr lvl="2"/>
            <a:r>
              <a:rPr lang="en-US" dirty="0"/>
              <a:t>90% </a:t>
            </a:r>
            <a:r>
              <a:rPr lang="en-US" dirty="0">
                <a:solidFill>
                  <a:srgbClr val="FF0000"/>
                </a:solidFill>
              </a:rPr>
              <a:t>percent </a:t>
            </a:r>
            <a:r>
              <a:rPr lang="en-US" dirty="0"/>
              <a:t>on a test shows you got 9 out 10 questions right. </a:t>
            </a:r>
          </a:p>
          <a:p>
            <a:pPr lvl="1"/>
            <a:r>
              <a:rPr lang="en-US" dirty="0"/>
              <a:t>Percentile measures position</a:t>
            </a:r>
          </a:p>
          <a:p>
            <a:pPr lvl="2"/>
            <a:r>
              <a:rPr lang="en-US" dirty="0"/>
              <a:t>90 </a:t>
            </a:r>
            <a:r>
              <a:rPr lang="en-US" dirty="0">
                <a:solidFill>
                  <a:srgbClr val="FF0000"/>
                </a:solidFill>
              </a:rPr>
              <a:t>percentile</a:t>
            </a:r>
            <a:r>
              <a:rPr lang="en-US" dirty="0"/>
              <a:t> shows you beat 9 out of 10 students on the test,</a:t>
            </a:r>
          </a:p>
          <a:p>
            <a:pPr lvl="2"/>
            <a:r>
              <a:rPr lang="en-US" dirty="0"/>
              <a:t>even if the whole class failed that test.</a:t>
            </a:r>
          </a:p>
          <a:p>
            <a:r>
              <a:rPr lang="en-US" dirty="0"/>
              <a:t>Business uses percentiles to reward the best employees, best customers, or possibly  drop the worst. </a:t>
            </a:r>
          </a:p>
          <a:p>
            <a:pPr lvl="1"/>
            <a:endParaRPr lang="en-US" dirty="0"/>
          </a:p>
          <a:p>
            <a:pPr marL="667512" lvl="2" indent="0"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5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There are 3 popular formulas for percentiles</a:t>
            </a:r>
          </a:p>
          <a:p>
            <a:pPr lvl="1"/>
            <a:r>
              <a:rPr lang="en-US" dirty="0"/>
              <a:t>Check with your instructor to ensure you use the right formula. </a:t>
            </a:r>
          </a:p>
          <a:p>
            <a:pPr lvl="1"/>
            <a:r>
              <a:rPr lang="en-US" dirty="0"/>
              <a:t>In Excel, =Percentile(A1:A9, percentile)</a:t>
            </a:r>
          </a:p>
          <a:p>
            <a:pPr lvl="2"/>
            <a:r>
              <a:rPr lang="en-US" dirty="0"/>
              <a:t> where your data is in cells A1 to A9, and percentile is written as a decimal (i.e. 90 percentile is  written as .9)</a:t>
            </a:r>
          </a:p>
          <a:p>
            <a:r>
              <a:rPr lang="en-US" dirty="0"/>
              <a:t>Our practice questions uses the more popular formula below</a:t>
            </a:r>
          </a:p>
          <a:p>
            <a:pPr lvl="1"/>
            <a:r>
              <a:rPr lang="en-US" dirty="0"/>
              <a:t>which is different from Excel’s formula.</a:t>
            </a:r>
          </a:p>
          <a:p>
            <a:r>
              <a:rPr lang="en-US" dirty="0"/>
              <a:t>Formula  </a:t>
            </a:r>
            <a:r>
              <a:rPr lang="en-US" dirty="0" err="1"/>
              <a:t>i</a:t>
            </a:r>
            <a:r>
              <a:rPr lang="en-US" dirty="0"/>
              <a:t> = percentile/100 x n</a:t>
            </a:r>
          </a:p>
          <a:p>
            <a:pPr lvl="1"/>
            <a:r>
              <a:rPr lang="en-US" dirty="0"/>
              <a:t>Sort data</a:t>
            </a:r>
          </a:p>
          <a:p>
            <a:pPr lvl="1"/>
            <a:r>
              <a:rPr lang="en-US" dirty="0"/>
              <a:t>If i is a </a:t>
            </a:r>
            <a:r>
              <a:rPr lang="en-US" u="sng" dirty="0"/>
              <a:t>decimal</a:t>
            </a:r>
            <a:r>
              <a:rPr lang="en-US" dirty="0"/>
              <a:t>, round up to the next data item in the sorted list</a:t>
            </a:r>
          </a:p>
          <a:p>
            <a:pPr lvl="1"/>
            <a:r>
              <a:rPr lang="en-US" dirty="0"/>
              <a:t>If i is a </a:t>
            </a:r>
            <a:r>
              <a:rPr lang="en-US" u="sng" dirty="0"/>
              <a:t>whole</a:t>
            </a:r>
            <a:r>
              <a:rPr lang="en-US" dirty="0"/>
              <a:t> number, take the average of data item i plus the next data item in the sorted list. </a:t>
            </a:r>
          </a:p>
          <a:p>
            <a:pPr lvl="1"/>
            <a:r>
              <a:rPr lang="en-US" dirty="0"/>
              <a:t>n is the number of data items in your list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Find the 50th percentile for : 1, 4, 2, 5, and 4</a:t>
            </a:r>
          </a:p>
          <a:p>
            <a:pPr lvl="1"/>
            <a:r>
              <a:rPr lang="en-US" dirty="0"/>
              <a:t>Sort the data 1</a:t>
            </a:r>
            <a:r>
              <a:rPr lang="en-US" baseline="30000" dirty="0"/>
              <a:t>st</a:t>
            </a:r>
            <a:r>
              <a:rPr lang="en-US" dirty="0"/>
              <a:t>: 1, 2, 4, 4, 5</a:t>
            </a:r>
          </a:p>
          <a:p>
            <a:pPr lvl="1"/>
            <a:r>
              <a:rPr lang="en-US" dirty="0"/>
              <a:t>n = 5 because we have 5 data items</a:t>
            </a:r>
          </a:p>
          <a:p>
            <a:pPr lvl="1"/>
            <a:r>
              <a:rPr lang="en-US" dirty="0"/>
              <a:t>Calculate </a:t>
            </a:r>
            <a:r>
              <a:rPr lang="en-US" dirty="0" err="1"/>
              <a:t>i</a:t>
            </a:r>
            <a:r>
              <a:rPr lang="en-US" dirty="0"/>
              <a:t> = 50/100 x 5  = 2.5</a:t>
            </a:r>
          </a:p>
          <a:p>
            <a:r>
              <a:rPr lang="en-US" dirty="0"/>
              <a:t> Since i is a decimal, we round up to the next data item which is position 3 in the sorted list.</a:t>
            </a:r>
          </a:p>
          <a:p>
            <a:pPr lvl="1"/>
            <a:r>
              <a:rPr lang="en-US" dirty="0"/>
              <a:t>The number 4 is in position 3 of our sorted list.</a:t>
            </a:r>
          </a:p>
          <a:p>
            <a:endParaRPr lang="en-US" dirty="0"/>
          </a:p>
          <a:p>
            <a:r>
              <a:rPr lang="en-US" dirty="0"/>
              <a:t>Note:  Median is another name for 50th percentile or the middle position, and as you can see the formula we are using confirms our Median calculations.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0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percentile.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25th percentile for  numbers: 3, 9, -1, and 0</a:t>
            </a:r>
          </a:p>
          <a:p>
            <a:r>
              <a:rPr lang="en-US" dirty="0"/>
              <a:t> Sort the data: -1, 0, 3, 9</a:t>
            </a:r>
          </a:p>
          <a:p>
            <a:r>
              <a:rPr lang="en-US" dirty="0" err="1"/>
              <a:t>i</a:t>
            </a:r>
            <a:r>
              <a:rPr lang="en-US" dirty="0"/>
              <a:t> = 25/100 x 4 = 1</a:t>
            </a:r>
          </a:p>
          <a:p>
            <a:r>
              <a:rPr lang="en-US" dirty="0"/>
              <a:t>i is whole number, so take average of data item in position 1 and the next data item in position 2.</a:t>
            </a:r>
          </a:p>
          <a:p>
            <a:pPr lvl="1"/>
            <a:r>
              <a:rPr lang="en-US" dirty="0"/>
              <a:t>(-1 + 0) / 2 = -0.5</a:t>
            </a:r>
          </a:p>
          <a:p>
            <a:pPr lvl="1"/>
            <a:r>
              <a:rPr lang="en-US" dirty="0"/>
              <a:t>25</a:t>
            </a:r>
            <a:r>
              <a:rPr lang="en-US" baseline="30000" dirty="0"/>
              <a:t>th</a:t>
            </a:r>
            <a:r>
              <a:rPr lang="en-US" dirty="0"/>
              <a:t> percentile = -0.5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29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627" y="620688"/>
            <a:ext cx="8229600" cy="998984"/>
          </a:xfrm>
        </p:spPr>
        <p:txBody>
          <a:bodyPr/>
          <a:lstStyle/>
          <a:p>
            <a:r>
              <a:rPr lang="en-CA" dirty="0"/>
              <a:t>Interquartile Range (IQR)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1050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CA" dirty="0"/>
              <a:t>TIP: Review percentiles before you study IQR</a:t>
            </a:r>
          </a:p>
          <a:p>
            <a:r>
              <a:rPr lang="en-CA" dirty="0"/>
              <a:t>IQR range shows you the middle 50 percentile of your data from the 25</a:t>
            </a:r>
            <a:r>
              <a:rPr lang="en-CA" baseline="30000" dirty="0"/>
              <a:t>th</a:t>
            </a:r>
            <a:r>
              <a:rPr lang="en-CA" dirty="0"/>
              <a:t> percentile to 75</a:t>
            </a:r>
            <a:r>
              <a:rPr lang="en-CA" baseline="30000" dirty="0"/>
              <a:t>th</a:t>
            </a:r>
            <a:r>
              <a:rPr lang="en-CA" dirty="0"/>
              <a:t> percentile.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We often want to know the middle 50 percentile of the data: we design a chair or other new product to fit the middle segment of people and ignore the extremes.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56852" y="3724174"/>
            <a:ext cx="460851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059832" y="376484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4261108" y="374065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5553823" y="376618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105551" y="4005064"/>
            <a:ext cx="2471131" cy="0"/>
          </a:xfrm>
          <a:prstGeom prst="straightConnector1">
            <a:avLst/>
          </a:prstGeom>
          <a:ln w="222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21233" y="321297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25</a:t>
            </a:r>
            <a:r>
              <a:rPr lang="en-CA" baseline="30000" dirty="0"/>
              <a:t>th</a:t>
            </a:r>
            <a:r>
              <a:rPr lang="en-CA" dirty="0"/>
              <a:t>                50</a:t>
            </a:r>
            <a:r>
              <a:rPr lang="en-CA" baseline="30000" dirty="0"/>
              <a:t>th</a:t>
            </a:r>
            <a:r>
              <a:rPr lang="en-CA" dirty="0"/>
              <a:t>                75th 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1788" y="4006951"/>
            <a:ext cx="598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IQR</a:t>
            </a:r>
          </a:p>
        </p:txBody>
      </p:sp>
    </p:spTree>
    <p:extLst>
      <p:ext uri="{BB962C8B-B14F-4D97-AF65-F5344CB8AC3E}">
        <p14:creationId xmlns:p14="http://schemas.microsoft.com/office/powerpoint/2010/main" val="3387127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Calculate IQR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There is no Excel function for IQR</a:t>
            </a:r>
          </a:p>
          <a:p>
            <a:pPr lvl="1"/>
            <a:r>
              <a:rPr lang="en-CA" dirty="0"/>
              <a:t>Use Excel like a fancy calculator to determine IQR.</a:t>
            </a:r>
          </a:p>
          <a:p>
            <a:r>
              <a:rPr lang="en-CA" dirty="0"/>
              <a:t>Example: What is the IQR if Q1 is 75 and Q3 is 200</a:t>
            </a:r>
          </a:p>
          <a:p>
            <a:pPr lvl="1"/>
            <a:r>
              <a:rPr lang="en-CA" dirty="0"/>
              <a:t>Answer:  IQR = Q3 – Q1 = 200 – 75 = 125</a:t>
            </a:r>
          </a:p>
          <a:p>
            <a:pPr lvl="1"/>
            <a:endParaRPr lang="en-CA" dirty="0"/>
          </a:p>
          <a:p>
            <a:r>
              <a:rPr lang="en-CA" dirty="0"/>
              <a:t>What is the IQR for this data: 6, 2, 3, 4, 9, 10, 5, 7, 8? </a:t>
            </a:r>
          </a:p>
          <a:p>
            <a:r>
              <a:rPr lang="en-CA" dirty="0"/>
              <a:t>Calculate Q1:  the 25</a:t>
            </a:r>
            <a:r>
              <a:rPr lang="en-CA" baseline="30000" dirty="0"/>
              <a:t>th</a:t>
            </a:r>
            <a:r>
              <a:rPr lang="en-CA" dirty="0"/>
              <a:t> percentile  = 4</a:t>
            </a:r>
          </a:p>
          <a:p>
            <a:r>
              <a:rPr lang="en-CA" dirty="0"/>
              <a:t>Calculate Q3:  the 75</a:t>
            </a:r>
            <a:r>
              <a:rPr lang="en-CA" baseline="30000" dirty="0"/>
              <a:t>th</a:t>
            </a:r>
            <a:r>
              <a:rPr lang="en-CA" dirty="0"/>
              <a:t> percentile  = 8</a:t>
            </a:r>
          </a:p>
          <a:p>
            <a:r>
              <a:rPr lang="en-CA" dirty="0"/>
              <a:t>IQR = Q3 – Q1         = 8 – 4            = 4</a:t>
            </a:r>
          </a:p>
          <a:p>
            <a:endParaRPr lang="en-CA" dirty="0"/>
          </a:p>
          <a:p>
            <a:r>
              <a:rPr lang="en-CA" dirty="0"/>
              <a:t>TIP: </a:t>
            </a:r>
            <a:r>
              <a:rPr lang="en-CA" sz="2200" dirty="0"/>
              <a:t>There are a few ways to calculate percentiles so ensure you are using the method recommended by your teacher.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Outliers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IQR is very important in the calculation of outliers.</a:t>
            </a:r>
          </a:p>
          <a:p>
            <a:r>
              <a:rPr lang="en-CA" dirty="0"/>
              <a:t>An outlier calculation is at least 1.5 times the IQR</a:t>
            </a:r>
          </a:p>
          <a:p>
            <a:pPr lvl="1"/>
            <a:r>
              <a:rPr lang="en-CA" dirty="0"/>
              <a:t>Lower outlier = Q1 – 1.5(IQR)</a:t>
            </a:r>
          </a:p>
          <a:p>
            <a:pPr lvl="1"/>
            <a:r>
              <a:rPr lang="en-CA" dirty="0"/>
              <a:t>Upper outlier = Q3 + 1.5(IQR)</a:t>
            </a:r>
          </a:p>
          <a:p>
            <a:r>
              <a:rPr lang="en-CA" dirty="0"/>
              <a:t>Outliers indicate the exceptional data</a:t>
            </a:r>
          </a:p>
          <a:p>
            <a:r>
              <a:rPr lang="en-CA" dirty="0"/>
              <a:t>Book have been written about outliers as the exceptional performers</a:t>
            </a:r>
          </a:p>
          <a:p>
            <a:r>
              <a:rPr lang="en-CA" dirty="0"/>
              <a:t>Who are our outstanding sales people?</a:t>
            </a:r>
          </a:p>
          <a:p>
            <a:r>
              <a:rPr lang="en-CA" dirty="0"/>
              <a:t>What bacteria is exceptionally lethal?</a:t>
            </a:r>
          </a:p>
          <a:p>
            <a:pPr lvl="1"/>
            <a:r>
              <a:rPr lang="en-CA" dirty="0"/>
              <a:t>Performance can be exceptionally good or bad! </a:t>
            </a:r>
          </a:p>
          <a:p>
            <a:r>
              <a:rPr lang="en-CA" dirty="0"/>
              <a:t>The outlier calculation helps you determine what exactly is the point that signals outstanding performance. </a:t>
            </a:r>
          </a:p>
          <a:p>
            <a:pPr lvl="1"/>
            <a:r>
              <a:rPr lang="en-CA" dirty="0"/>
              <a:t>Is 10 good enough, or do you need to score 12.3 ?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15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Outlier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If first quartile is 10, third quartile is 30, what are the outliers?</a:t>
            </a:r>
          </a:p>
          <a:p>
            <a:pPr lvl="1"/>
            <a:r>
              <a:rPr lang="en-CA" dirty="0"/>
              <a:t>IQR = 30 – 10 = 20</a:t>
            </a:r>
          </a:p>
          <a:p>
            <a:pPr lvl="1"/>
            <a:r>
              <a:rPr lang="en-CA" dirty="0"/>
              <a:t>Upper outlier = Q3+ 1.5(IQR) = 30 + 1.5(20) &gt; 60</a:t>
            </a:r>
          </a:p>
          <a:p>
            <a:pPr lvl="1"/>
            <a:r>
              <a:rPr lang="en-CA" dirty="0"/>
              <a:t>Lower outlier = Q1 – 1.5(IQR) = 10 - 1.5(20)  &lt; -20</a:t>
            </a:r>
          </a:p>
          <a:p>
            <a:pPr lvl="1"/>
            <a:r>
              <a:rPr lang="en-CA" dirty="0"/>
              <a:t>Any data value more than 60 or less than -2o is an outlier (which is an extreme value)</a:t>
            </a:r>
          </a:p>
          <a:p>
            <a:r>
              <a:rPr lang="en-CA" dirty="0"/>
              <a:t>Some books use 3(IQR) as a more extreme outlier.</a:t>
            </a:r>
          </a:p>
          <a:p>
            <a:r>
              <a:rPr lang="en-CA" dirty="0"/>
              <a:t>You can now calculate if your friend is an extreme video gamer or just plays a lot.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1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Box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A box plot shows the quartiles using a visual picture of a box. </a:t>
            </a:r>
          </a:p>
          <a:p>
            <a:pPr lvl="1"/>
            <a:r>
              <a:rPr lang="en-CA" sz="2000" dirty="0"/>
              <a:t>The left side of the box is Q1, </a:t>
            </a:r>
          </a:p>
          <a:p>
            <a:pPr lvl="1"/>
            <a:r>
              <a:rPr lang="en-CA" sz="2000" dirty="0"/>
              <a:t>a line in the middle of the box is Q2 (i.e. median),</a:t>
            </a:r>
          </a:p>
          <a:p>
            <a:pPr lvl="1"/>
            <a:r>
              <a:rPr lang="en-CA" sz="2000" dirty="0"/>
              <a:t>and Q3 is the right side of the box</a:t>
            </a:r>
          </a:p>
          <a:p>
            <a:r>
              <a:rPr lang="en-CA" sz="2400" dirty="0"/>
              <a:t>Lines, called whiskers, that are drawn from the box to the minimum and maximum values.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240157" y="5013176"/>
            <a:ext cx="3988027" cy="1325693"/>
            <a:chOff x="2240157" y="5013176"/>
            <a:chExt cx="3988027" cy="1325693"/>
          </a:xfrm>
        </p:grpSpPr>
        <p:sp>
          <p:nvSpPr>
            <p:cNvPr id="6" name="Rectangle 5"/>
            <p:cNvSpPr/>
            <p:nvPr/>
          </p:nvSpPr>
          <p:spPr>
            <a:xfrm>
              <a:off x="3563888" y="5013176"/>
              <a:ext cx="1368152" cy="86409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771800" y="5445224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32040" y="5445224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" idx="0"/>
              <a:endCxn id="6" idx="2"/>
            </p:cNvCxnSpPr>
            <p:nvPr/>
          </p:nvCxnSpPr>
          <p:spPr>
            <a:xfrm>
              <a:off x="4247964" y="5013176"/>
              <a:ext cx="0" cy="8640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724128" y="5266035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93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40157" y="5243520"/>
              <a:ext cx="5316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22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80012" y="5969537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67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22508" y="5951012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57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11860" y="5953067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47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680012" y="464932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Q3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74300" y="465790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Q2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11860" y="464384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Q1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569260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Symmetrical data</a:t>
            </a:r>
          </a:p>
        </p:txBody>
      </p:sp>
    </p:spTree>
    <p:extLst>
      <p:ext uri="{BB962C8B-B14F-4D97-AF65-F5344CB8AC3E}">
        <p14:creationId xmlns:p14="http://schemas.microsoft.com/office/powerpoint/2010/main" val="1634874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Box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If the whiskers are longer on one side than another, that indicates the distribution skewed to the long side.</a:t>
            </a:r>
          </a:p>
          <a:p>
            <a:r>
              <a:rPr lang="en-CA" dirty="0"/>
              <a:t>If the median (Q2) is to the left of the middle, the distribution is skewed right.</a:t>
            </a:r>
          </a:p>
          <a:p>
            <a:r>
              <a:rPr lang="en-CA" dirty="0"/>
              <a:t>If Q2 is to the right of the middle, the distribution is skewed left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60342" y="5013178"/>
            <a:ext cx="3307602" cy="1078191"/>
            <a:chOff x="2267744" y="5013176"/>
            <a:chExt cx="3456384" cy="1323325"/>
          </a:xfrm>
        </p:grpSpPr>
        <p:sp>
          <p:nvSpPr>
            <p:cNvPr id="7" name="Rectangle 6"/>
            <p:cNvSpPr/>
            <p:nvPr/>
          </p:nvSpPr>
          <p:spPr>
            <a:xfrm>
              <a:off x="3563888" y="5013176"/>
              <a:ext cx="1368152" cy="86409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267744" y="5445224"/>
              <a:ext cx="129614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932040" y="5445224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526564" y="5013176"/>
              <a:ext cx="0" cy="8640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090481" y="5967170"/>
              <a:ext cx="2052228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/>
                <a:t>Skewed left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995644" y="5013177"/>
            <a:ext cx="3230703" cy="1148536"/>
            <a:chOff x="2879812" y="5013176"/>
            <a:chExt cx="3376026" cy="1409664"/>
          </a:xfrm>
        </p:grpSpPr>
        <p:sp>
          <p:nvSpPr>
            <p:cNvPr id="18" name="Rectangle 17"/>
            <p:cNvSpPr/>
            <p:nvPr/>
          </p:nvSpPr>
          <p:spPr>
            <a:xfrm>
              <a:off x="3563888" y="5013176"/>
              <a:ext cx="1368152" cy="86409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2879812" y="5445224"/>
              <a:ext cx="68407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932040" y="5445224"/>
              <a:ext cx="132379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017300" y="5013176"/>
              <a:ext cx="0" cy="8640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3221850" y="5969538"/>
              <a:ext cx="2052228" cy="45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/>
                <a:t>Skewed right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7897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z score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Z score measures position by the number of standard deviations (S.D.) above or below the mean.</a:t>
            </a:r>
          </a:p>
          <a:p>
            <a:pPr lvl="1"/>
            <a:r>
              <a:rPr lang="en-CA" dirty="0"/>
              <a:t>Negative z score is S.D. below the mean</a:t>
            </a:r>
          </a:p>
          <a:p>
            <a:pPr lvl="1"/>
            <a:r>
              <a:rPr lang="en-CA" dirty="0"/>
              <a:t>Positive z score is S.D. above the mean</a:t>
            </a:r>
          </a:p>
          <a:p>
            <a:pPr lvl="1"/>
            <a:endParaRPr lang="en-CA" dirty="0"/>
          </a:p>
          <a:p>
            <a:r>
              <a:rPr lang="en-CA" dirty="0"/>
              <a:t>Formula</a:t>
            </a:r>
          </a:p>
          <a:p>
            <a:pPr marL="393192" lvl="1" indent="0">
              <a:buNone/>
            </a:pPr>
            <a:r>
              <a:rPr lang="en-CA" dirty="0"/>
              <a:t>z = (x – mean) / standard deviation</a:t>
            </a:r>
          </a:p>
          <a:p>
            <a:pPr lvl="1"/>
            <a:r>
              <a:rPr lang="en-CA" dirty="0"/>
              <a:t>	where x is any data value you select or want</a:t>
            </a:r>
          </a:p>
          <a:p>
            <a:pPr lvl="1"/>
            <a:endParaRPr lang="en-CA" dirty="0"/>
          </a:p>
          <a:p>
            <a:r>
              <a:rPr lang="en-CA" dirty="0"/>
              <a:t>Brackets are needed or calculators/computers will divide first then subtract which gives an incorrect answer.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102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z score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Excel: =STANDARDIZE(x, mean, standard deviation)</a:t>
            </a:r>
          </a:p>
          <a:p>
            <a:pPr lvl="1"/>
            <a:r>
              <a:rPr lang="en-CA" dirty="0"/>
              <a:t>Since a z score is a subtraction and a division, it may be faster to calculate z mentally than use a computer.</a:t>
            </a:r>
          </a:p>
          <a:p>
            <a:pPr lvl="1"/>
            <a:endParaRPr lang="en-CA" dirty="0"/>
          </a:p>
          <a:p>
            <a:r>
              <a:rPr lang="en-CA" dirty="0"/>
              <a:t>What is the z score for 50 if you have a mean of 100 and standard deviation of 10? </a:t>
            </a:r>
          </a:p>
          <a:p>
            <a:pPr marL="393192" lvl="1" indent="0">
              <a:buNone/>
            </a:pPr>
            <a:r>
              <a:rPr lang="en-CA" dirty="0"/>
              <a:t>    z score = (50 - 100) / 10:    = -5</a:t>
            </a:r>
          </a:p>
          <a:p>
            <a:r>
              <a:rPr lang="en-CA" dirty="0"/>
              <a:t>What is the z score for 150 if the mean is 100 and standard deviation is 25?</a:t>
            </a:r>
          </a:p>
          <a:p>
            <a:pPr marL="393192" lvl="1" indent="0">
              <a:buNone/>
            </a:pPr>
            <a:r>
              <a:rPr lang="en-CA" dirty="0"/>
              <a:t>     z score = (150 - 100) / 25:    = +2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3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2020</TotalTime>
  <Words>1226</Words>
  <Application>Microsoft Office PowerPoint</Application>
  <PresentationFormat>On-screen Show (4:3)</PresentationFormat>
  <Paragraphs>148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Position</vt:lpstr>
      <vt:lpstr>Percentile</vt:lpstr>
      <vt:lpstr>Formula</vt:lpstr>
      <vt:lpstr>Example 1</vt:lpstr>
      <vt:lpstr>Example 2: percentile. </vt:lpstr>
      <vt:lpstr>Interquartile Range (IQR)</vt:lpstr>
      <vt:lpstr>Calculate IQR</vt:lpstr>
      <vt:lpstr>Outliers</vt:lpstr>
      <vt:lpstr>Outlier calculation</vt:lpstr>
      <vt:lpstr>Box Plot</vt:lpstr>
      <vt:lpstr>Box Plot</vt:lpstr>
      <vt:lpstr>z score</vt:lpstr>
      <vt:lpstr>z score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206</cp:revision>
  <dcterms:created xsi:type="dcterms:W3CDTF">2011-06-04T14:50:34Z</dcterms:created>
  <dcterms:modified xsi:type="dcterms:W3CDTF">2020-04-18T15:15:06Z</dcterms:modified>
</cp:coreProperties>
</file>