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33"/>
  </p:notesMasterIdLst>
  <p:sldIdLst>
    <p:sldId id="256" r:id="rId4"/>
    <p:sldId id="262" r:id="rId5"/>
    <p:sldId id="263" r:id="rId6"/>
    <p:sldId id="264" r:id="rId7"/>
    <p:sldId id="265" r:id="rId8"/>
    <p:sldId id="266" r:id="rId9"/>
    <p:sldId id="267" r:id="rId10"/>
    <p:sldId id="296" r:id="rId11"/>
    <p:sldId id="277" r:id="rId12"/>
    <p:sldId id="279" r:id="rId13"/>
    <p:sldId id="283" r:id="rId14"/>
    <p:sldId id="284" r:id="rId15"/>
    <p:sldId id="297" r:id="rId16"/>
    <p:sldId id="298" r:id="rId17"/>
    <p:sldId id="299" r:id="rId18"/>
    <p:sldId id="300" r:id="rId19"/>
    <p:sldId id="301" r:id="rId20"/>
    <p:sldId id="302" r:id="rId21"/>
    <p:sldId id="295" r:id="rId22"/>
    <p:sldId id="285" r:id="rId23"/>
    <p:sldId id="286" r:id="rId24"/>
    <p:sldId id="287" r:id="rId25"/>
    <p:sldId id="294" r:id="rId26"/>
    <p:sldId id="288" r:id="rId27"/>
    <p:sldId id="289" r:id="rId28"/>
    <p:sldId id="290" r:id="rId29"/>
    <p:sldId id="291" r:id="rId30"/>
    <p:sldId id="292" r:id="rId31"/>
    <p:sldId id="293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9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rowingknowing.com/GKStatsBookNormalTable2.html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Normal distribution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Normal distributions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Wake-up!  </a:t>
            </a:r>
          </a:p>
          <a:p>
            <a:pPr lvl="1"/>
            <a:r>
              <a:rPr lang="en-CA" dirty="0"/>
              <a:t>Normal distribution calculations are used constantly in the rest of the course, you </a:t>
            </a:r>
            <a:r>
              <a:rPr lang="en-CA" i="1" dirty="0"/>
              <a:t>must</a:t>
            </a:r>
            <a:r>
              <a:rPr lang="en-CA" dirty="0"/>
              <a:t> conquer this topic</a:t>
            </a:r>
          </a:p>
          <a:p>
            <a:pPr lvl="1"/>
            <a:r>
              <a:rPr lang="en-CA" dirty="0"/>
              <a:t>Normal distributions are common</a:t>
            </a:r>
          </a:p>
          <a:p>
            <a:pPr lvl="1"/>
            <a:r>
              <a:rPr lang="en-CA" dirty="0"/>
              <a:t>There are methods to use normal distributions even if you data does not follow a normal distribution</a:t>
            </a:r>
          </a:p>
          <a:p>
            <a:pPr marL="393192" lvl="1" indent="0">
              <a:buNone/>
            </a:pPr>
            <a:r>
              <a:rPr lang="en-CA" dirty="0"/>
              <a:t>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3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en-CA" dirty="0"/>
              <a:t>Is my data normal?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Most data follows a normal distribution</a:t>
            </a:r>
          </a:p>
          <a:p>
            <a:pPr lvl="1"/>
            <a:r>
              <a:rPr lang="en-CA" dirty="0"/>
              <a:t>The bulk of the data is in the middle, with a few extremes </a:t>
            </a:r>
          </a:p>
          <a:p>
            <a:pPr lvl="1"/>
            <a:r>
              <a:rPr lang="en-CA" dirty="0"/>
              <a:t>Intelligence, height, speed,… </a:t>
            </a:r>
          </a:p>
          <a:p>
            <a:pPr marL="393192" lvl="1" indent="0">
              <a:buNone/>
            </a:pPr>
            <a:r>
              <a:rPr lang="en-CA" dirty="0"/>
              <a:t>    all follow a normal distribution. </a:t>
            </a:r>
          </a:p>
          <a:p>
            <a:pPr lvl="2"/>
            <a:r>
              <a:rPr lang="en-CA" dirty="0"/>
              <a:t>Few very tall or short people, but</a:t>
            </a:r>
          </a:p>
          <a:p>
            <a:pPr marL="667512" lvl="2" indent="0">
              <a:buNone/>
            </a:pPr>
            <a:r>
              <a:rPr lang="en-CA" dirty="0"/>
              <a:t>    most people are of average height.</a:t>
            </a:r>
          </a:p>
          <a:p>
            <a:pPr lvl="1"/>
            <a:r>
              <a:rPr lang="en-CA" dirty="0"/>
              <a:t>To tell if data is normal, do a </a:t>
            </a:r>
          </a:p>
          <a:p>
            <a:pPr marL="393192" lvl="1" indent="0">
              <a:buNone/>
            </a:pPr>
            <a:r>
              <a:rPr lang="en-CA" dirty="0"/>
              <a:t>    histogram and look at it.</a:t>
            </a:r>
          </a:p>
          <a:p>
            <a:pPr lvl="1"/>
            <a:r>
              <a:rPr lang="en-CA" dirty="0"/>
              <a:t>Normal distributions are bell-shaped,</a:t>
            </a:r>
          </a:p>
          <a:p>
            <a:pPr marL="393192" lvl="1" indent="0">
              <a:buNone/>
            </a:pPr>
            <a:r>
              <a:rPr lang="en-CA" dirty="0"/>
              <a:t>    symmetrical about the mean,</a:t>
            </a:r>
          </a:p>
          <a:p>
            <a:pPr marL="393192" lvl="1" indent="0">
              <a:buNone/>
            </a:pPr>
            <a:r>
              <a:rPr lang="en-CA" dirty="0"/>
              <a:t>    with long tails and most data in the middle.</a:t>
            </a:r>
          </a:p>
          <a:p>
            <a:pPr lvl="1"/>
            <a:r>
              <a:rPr lang="en-CA" dirty="0"/>
              <a:t>Calculate if the data is skewed (review an earlier topic)  </a:t>
            </a:r>
          </a:p>
          <a:p>
            <a:pPr marL="393192" lvl="1" indent="0">
              <a:buNone/>
            </a:pPr>
            <a:r>
              <a:rPr lang="en-CA" dirty="0"/>
              <a:t>	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92896"/>
            <a:ext cx="27241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898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Normal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Normal distributions are continuous where any variable can have an infinite number of values</a:t>
            </a:r>
          </a:p>
          <a:p>
            <a:pPr lvl="1"/>
            <a:r>
              <a:rPr lang="en-CA" dirty="0"/>
              <a:t>i.e. in binomials our variable had limited possible values but normal distributions allow unlimited decimal points or fractions. 0.1, 0.001, 0.00000001, …</a:t>
            </a:r>
          </a:p>
          <a:p>
            <a:pPr lvl="1"/>
            <a:r>
              <a:rPr lang="en-CA" dirty="0"/>
              <a:t>If you have unlimited values, the probability of a distribution taking an exact number is zero.  </a:t>
            </a:r>
            <a:r>
              <a:rPr lang="en-CA" sz="2000" dirty="0"/>
              <a:t>1/infinity = 0</a:t>
            </a:r>
            <a:endParaRPr lang="en-CA" dirty="0"/>
          </a:p>
          <a:p>
            <a:r>
              <a:rPr lang="en-CA" dirty="0"/>
              <a:t>For this reason, problems in normal distributions ask for a probability </a:t>
            </a:r>
            <a:r>
              <a:rPr lang="en-CA" b="1" dirty="0"/>
              <a:t>between</a:t>
            </a:r>
            <a:r>
              <a:rPr lang="en-CA" dirty="0"/>
              <a:t> a range of values (</a:t>
            </a:r>
            <a:r>
              <a:rPr lang="en-CA" b="1" dirty="0"/>
              <a:t>between, more-than</a:t>
            </a:r>
            <a:r>
              <a:rPr lang="en-CA" dirty="0"/>
              <a:t>, or </a:t>
            </a:r>
            <a:r>
              <a:rPr lang="en-CA" b="1" dirty="0"/>
              <a:t>less-than</a:t>
            </a:r>
            <a:r>
              <a:rPr lang="en-CA" dirty="0"/>
              <a:t> questions)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08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96720"/>
          </a:xfrm>
        </p:spPr>
        <p:txBody>
          <a:bodyPr/>
          <a:lstStyle/>
          <a:p>
            <a:r>
              <a:rPr lang="en-CA" dirty="0"/>
              <a:t>How to calculate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>
            <a:normAutofit lnSpcReduction="10000"/>
          </a:bodyPr>
          <a:lstStyle/>
          <a:p>
            <a:r>
              <a:rPr lang="en-CA" dirty="0"/>
              <a:t>We do not use a formula to calculate normal distribution probabilities, instead we use a table</a:t>
            </a:r>
          </a:p>
          <a:p>
            <a:pPr lvl="1"/>
            <a:r>
              <a:rPr lang="en-CA" dirty="0">
                <a:hlinkClick r:id="rId2"/>
              </a:rPr>
              <a:t>http://www.growingknowing.com/GKStatsBookNormalTable2.html</a:t>
            </a:r>
            <a:endParaRPr lang="en-CA" dirty="0"/>
          </a:p>
          <a:p>
            <a:pPr lvl="1"/>
            <a:r>
              <a:rPr lang="en-CA" dirty="0"/>
              <a:t>We use one standardized table for all normal distributions.</a:t>
            </a:r>
          </a:p>
          <a:p>
            <a:pPr lvl="1"/>
            <a:r>
              <a:rPr lang="en-CA" dirty="0"/>
              <a:t>We standardize by creating a z score that measures the number of standard deviations above or below the mean for a value X.</a:t>
            </a:r>
          </a:p>
          <a:p>
            <a:pPr marL="393192" lvl="1" indent="0">
              <a:buNone/>
            </a:pPr>
            <a:endParaRPr lang="en-CA" dirty="0"/>
          </a:p>
          <a:p>
            <a:pPr marL="393192" lvl="1" indent="0">
              <a:buNone/>
            </a:pPr>
            <a:r>
              <a:rPr lang="en-CA" dirty="0"/>
              <a:t>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373216"/>
            <a:ext cx="1752972" cy="84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51920" y="5057246"/>
            <a:ext cx="4032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dirty="0"/>
              <a:t>μ is  the mean.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/>
              <a:t>σ is  standard deviation.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/>
              <a:t>x is the value from which you determine probability.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807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r>
              <a:rPr lang="en-CA" dirty="0"/>
              <a:t>z scores to the right or above the mean are </a:t>
            </a:r>
            <a:r>
              <a:rPr lang="en-CA" dirty="0">
                <a:solidFill>
                  <a:srgbClr val="FF0000"/>
                </a:solidFill>
              </a:rPr>
              <a:t>positive</a:t>
            </a:r>
          </a:p>
          <a:p>
            <a:r>
              <a:rPr lang="en-CA" dirty="0"/>
              <a:t>z scores to the left or below the mean are </a:t>
            </a:r>
            <a:r>
              <a:rPr lang="en-CA" dirty="0">
                <a:solidFill>
                  <a:srgbClr val="FF0000"/>
                </a:solidFill>
              </a:rPr>
              <a:t>negative</a:t>
            </a:r>
          </a:p>
          <a:p>
            <a:r>
              <a:rPr lang="en-CA" u="sng" dirty="0"/>
              <a:t>All probabilities are positive </a:t>
            </a:r>
            <a:r>
              <a:rPr lang="en-CA" dirty="0"/>
              <a:t>between 0.0 to 1.0</a:t>
            </a:r>
          </a:p>
          <a:p>
            <a:r>
              <a:rPr lang="en-CA" dirty="0"/>
              <a:t>Probabilities above the mean total .5 and below the mean total .5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3131840" y="3645024"/>
            <a:ext cx="2724150" cy="2305050"/>
            <a:chOff x="3209722" y="2636912"/>
            <a:chExt cx="2724150" cy="23050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9722" y="2636912"/>
              <a:ext cx="2724150" cy="2305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148064" y="4541799"/>
              <a:ext cx="7858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+z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63888" y="4520929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-z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523327" y="4797549"/>
            <a:ext cx="426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96350" y="4797549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.5</a:t>
            </a:r>
          </a:p>
        </p:txBody>
      </p:sp>
    </p:spTree>
    <p:extLst>
      <p:ext uri="{BB962C8B-B14F-4D97-AF65-F5344CB8AC3E}">
        <p14:creationId xmlns:p14="http://schemas.microsoft.com/office/powerpoint/2010/main" val="36796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The distribution is symmetrical about the mean</a:t>
            </a:r>
          </a:p>
          <a:p>
            <a:pPr lvl="1"/>
            <a:r>
              <a:rPr lang="en-CA" dirty="0"/>
              <a:t>1 standard deviation above the mean is a probability of 34%</a:t>
            </a:r>
          </a:p>
          <a:p>
            <a:pPr lvl="1"/>
            <a:r>
              <a:rPr lang="en-CA" dirty="0"/>
              <a:t>1 standard deviation below the mean is also 34%</a:t>
            </a:r>
          </a:p>
          <a:p>
            <a:r>
              <a:rPr lang="en-CA" dirty="0"/>
              <a:t>Knowing that the same distance above or below the mean has the same probability allows us to use half the table to measure any probability.</a:t>
            </a:r>
          </a:p>
          <a:p>
            <a:pPr lvl="1"/>
            <a:r>
              <a:rPr lang="en-CA" dirty="0"/>
              <a:t>If you want –z or +z, we look up only +z because the same distance gives the same probability for +z or -z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698" y="908720"/>
            <a:ext cx="5026565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2816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Three patterns of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16832"/>
            <a:ext cx="8507288" cy="4389120"/>
          </a:xfrm>
        </p:spPr>
        <p:txBody>
          <a:bodyPr>
            <a:normAutofit/>
          </a:bodyPr>
          <a:lstStyle/>
          <a:p>
            <a:r>
              <a:rPr lang="en-CA" dirty="0"/>
              <a:t>Less than  :   lookup z table probability</a:t>
            </a:r>
          </a:p>
          <a:p>
            <a:r>
              <a:rPr lang="en-CA" dirty="0"/>
              <a:t>More than: 1 - probability from z table lookup</a:t>
            </a:r>
          </a:p>
          <a:p>
            <a:r>
              <a:rPr lang="en-CA" dirty="0"/>
              <a:t>Between   : larger probability – smaller probability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38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Less-than pattern, positive z score</a:t>
            </a:r>
            <a:r>
              <a:rPr lang="en-CA" dirty="0"/>
              <a:t>.</a:t>
            </a:r>
          </a:p>
          <a:p>
            <a:r>
              <a:rPr lang="en-CA" b="1" dirty="0"/>
              <a:t>What is the probability of less than 100 if  the mean = 91 and standard deviation = 12.5? </a:t>
            </a:r>
          </a:p>
          <a:p>
            <a:r>
              <a:rPr lang="en-CA" dirty="0"/>
              <a:t>z</a:t>
            </a:r>
            <a:r>
              <a:rPr lang="en-CA" baseline="-25000" dirty="0"/>
              <a:t>1</a:t>
            </a:r>
            <a:r>
              <a:rPr lang="en-CA" dirty="0"/>
              <a:t> = (x – mean) / S.D.    =  (100– 91) / 12.5 = +0.72</a:t>
            </a:r>
          </a:p>
          <a:p>
            <a:r>
              <a:rPr lang="en-CA" dirty="0"/>
              <a:t>In table, lookup z = + .72, probability = 0.7642</a:t>
            </a:r>
            <a:endParaRPr lang="en-CA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 descr="NormalExcelDiag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3458223"/>
            <a:ext cx="5256584" cy="278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4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r>
              <a:rPr lang="en-CA" dirty="0">
                <a:solidFill>
                  <a:srgbClr val="FF0000"/>
                </a:solidFill>
              </a:rPr>
              <a:t>Less-than pattern, negative z score.</a:t>
            </a:r>
          </a:p>
          <a:p>
            <a:r>
              <a:rPr lang="en-CA" b="1" dirty="0"/>
              <a:t>What is the probability of less than 79 if  the mean = 91 and standard deviation = 12.5? </a:t>
            </a:r>
          </a:p>
          <a:p>
            <a:r>
              <a:rPr lang="en-CA" dirty="0"/>
              <a:t>z</a:t>
            </a:r>
            <a:r>
              <a:rPr lang="en-CA" baseline="-25000" dirty="0"/>
              <a:t>1</a:t>
            </a:r>
            <a:r>
              <a:rPr lang="en-CA" dirty="0"/>
              <a:t> = (x – mean) / S.D.    =  (79– 91) / 12.5 =  -0.96</a:t>
            </a:r>
          </a:p>
          <a:p>
            <a:r>
              <a:rPr lang="en-CA" dirty="0"/>
              <a:t>In table, lookup z = - .96, probability = 0.1685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 descr="NormalExcelDiag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3501008"/>
            <a:ext cx="475252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14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pPr lvl="0">
              <a:buClr>
                <a:srgbClr val="0BD0D9"/>
              </a:buClr>
            </a:pPr>
            <a:r>
              <a:rPr lang="en-CA" dirty="0">
                <a:solidFill>
                  <a:srgbClr val="FF0000"/>
                </a:solidFill>
              </a:rPr>
              <a:t>More-than pattern.</a:t>
            </a:r>
          </a:p>
          <a:p>
            <a:pPr lvl="0">
              <a:buClr>
                <a:srgbClr val="0BD0D9"/>
              </a:buClr>
            </a:pPr>
            <a:r>
              <a:rPr lang="en-CA" b="1" dirty="0">
                <a:solidFill>
                  <a:prstClr val="black"/>
                </a:solidFill>
              </a:rPr>
              <a:t>What is the probability of more than 63 if  mean = 67 and standard deviation = 7.5?</a:t>
            </a:r>
          </a:p>
          <a:p>
            <a:endParaRPr lang="en-CA" dirty="0"/>
          </a:p>
          <a:p>
            <a:r>
              <a:rPr lang="en-CA" dirty="0"/>
              <a:t>z</a:t>
            </a:r>
            <a:r>
              <a:rPr lang="en-CA" baseline="-25000" dirty="0"/>
              <a:t>1</a:t>
            </a:r>
            <a:r>
              <a:rPr lang="en-CA" dirty="0"/>
              <a:t> = (x – mean) / S.D.    =  (63– 67) / 7.5 = -0.5333</a:t>
            </a:r>
          </a:p>
          <a:p>
            <a:r>
              <a:rPr lang="en-CA" dirty="0"/>
              <a:t>In table, lookup z = - .53, probability  = 0.2981</a:t>
            </a:r>
          </a:p>
          <a:p>
            <a:r>
              <a:rPr lang="en-CA" dirty="0">
                <a:solidFill>
                  <a:srgbClr val="FF0000"/>
                </a:solidFill>
              </a:rPr>
              <a:t>Table shows less-than so  for more-than use the complement. 1 – probability of less-than</a:t>
            </a:r>
          </a:p>
          <a:p>
            <a:r>
              <a:rPr lang="en-CA" dirty="0"/>
              <a:t>Probability more than 63:   1 - .2981  = 0.7019 </a:t>
            </a:r>
          </a:p>
          <a:p>
            <a:pPr lvl="0">
              <a:buClr>
                <a:srgbClr val="0BD0D9"/>
              </a:buClr>
            </a:pPr>
            <a:endParaRPr lang="en-CA" dirty="0">
              <a:solidFill>
                <a:prstClr val="black"/>
              </a:solidFill>
            </a:endParaRP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82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/>
          <a:lstStyle/>
          <a:p>
            <a:pPr lvl="0">
              <a:buClr>
                <a:srgbClr val="0BD0D9"/>
              </a:buClr>
            </a:pPr>
            <a:r>
              <a:rPr lang="en-CA" dirty="0">
                <a:solidFill>
                  <a:srgbClr val="FF0000"/>
                </a:solidFill>
              </a:rPr>
              <a:t>More-than pattern, positive z score.</a:t>
            </a:r>
          </a:p>
          <a:p>
            <a:pPr lvl="0">
              <a:buClr>
                <a:srgbClr val="0BD0D9"/>
              </a:buClr>
            </a:pPr>
            <a:r>
              <a:rPr lang="en-CA" b="1" dirty="0">
                <a:solidFill>
                  <a:prstClr val="black"/>
                </a:solidFill>
              </a:rPr>
              <a:t>What is the probability of more than 99 if         mean = 75 and standard deviation = 17.5</a:t>
            </a:r>
          </a:p>
          <a:p>
            <a:r>
              <a:rPr lang="en-CA" sz="2400" dirty="0"/>
              <a:t>z</a:t>
            </a:r>
            <a:r>
              <a:rPr lang="en-CA" sz="2400" baseline="-25000" dirty="0"/>
              <a:t>1</a:t>
            </a:r>
            <a:r>
              <a:rPr lang="en-CA" sz="2400" dirty="0"/>
              <a:t> = (x – mean) / S.D.    =  (99– 75) / 17.5 = +1.37</a:t>
            </a:r>
          </a:p>
          <a:p>
            <a:r>
              <a:rPr lang="en-CA" sz="2400" dirty="0"/>
              <a:t>In table, lookup z = 1 .37, probability = 0.9147</a:t>
            </a:r>
            <a:endParaRPr lang="en-CA" sz="2400" dirty="0">
              <a:solidFill>
                <a:srgbClr val="FF0000"/>
              </a:solidFill>
            </a:endParaRPr>
          </a:p>
          <a:p>
            <a:r>
              <a:rPr lang="en-CA" sz="2400" dirty="0"/>
              <a:t>Use complement. = 1 - 0.9147</a:t>
            </a:r>
          </a:p>
          <a:p>
            <a:r>
              <a:rPr lang="en-CA" sz="2400" dirty="0"/>
              <a:t>Probability more than  99:  1 - .9147 = 0.0853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 descr="NormalExcelDiag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4005064"/>
            <a:ext cx="4752528" cy="240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8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Normal distribution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>
                <a:solidFill>
                  <a:srgbClr val="FF0000"/>
                </a:solidFill>
              </a:rPr>
              <a:t>Between Mean and positive z</a:t>
            </a:r>
          </a:p>
          <a:p>
            <a:r>
              <a:rPr lang="en-CA" dirty="0"/>
              <a:t>Mean = 10, S.D. (standard deviation) = 2</a:t>
            </a:r>
          </a:p>
          <a:p>
            <a:r>
              <a:rPr lang="en-CA" sz="2200" b="1" dirty="0"/>
              <a:t>What is the probability data would </a:t>
            </a:r>
            <a:r>
              <a:rPr lang="en-CA" b="1" dirty="0"/>
              <a:t>fall between 10 and 12?</a:t>
            </a:r>
          </a:p>
          <a:p>
            <a:endParaRPr lang="en-CA" dirty="0"/>
          </a:p>
          <a:p>
            <a:r>
              <a:rPr lang="en-CA" dirty="0"/>
              <a:t>z</a:t>
            </a:r>
            <a:r>
              <a:rPr lang="en-CA" baseline="-25000" dirty="0"/>
              <a:t>1</a:t>
            </a:r>
            <a:r>
              <a:rPr lang="en-CA" dirty="0"/>
              <a:t> = (x – mean) / S.D.</a:t>
            </a:r>
          </a:p>
          <a:p>
            <a:pPr marL="0" indent="0">
              <a:buNone/>
            </a:pPr>
            <a:r>
              <a:rPr lang="en-CA" dirty="0"/>
              <a:t>       =  (12 – 10) / 2 = 1</a:t>
            </a:r>
          </a:p>
          <a:p>
            <a:r>
              <a:rPr lang="en-CA" dirty="0"/>
              <a:t>z</a:t>
            </a:r>
            <a:r>
              <a:rPr lang="en-CA" baseline="-25000" dirty="0"/>
              <a:t>2</a:t>
            </a:r>
            <a:r>
              <a:rPr lang="en-CA" dirty="0"/>
              <a:t> = (10 – 10  / 2 = 0</a:t>
            </a:r>
          </a:p>
          <a:p>
            <a:r>
              <a:rPr lang="en-CA" dirty="0"/>
              <a:t>Lookup Table</a:t>
            </a:r>
          </a:p>
          <a:p>
            <a:pPr lvl="1"/>
            <a:r>
              <a:rPr lang="en-CA" dirty="0"/>
              <a:t>Probability for z of  1 = 0.8413 </a:t>
            </a:r>
          </a:p>
          <a:p>
            <a:pPr lvl="1"/>
            <a:r>
              <a:rPr lang="en-CA" dirty="0"/>
              <a:t>Probability for z of 0 = 0.5000</a:t>
            </a:r>
          </a:p>
          <a:p>
            <a:r>
              <a:rPr lang="en-CA" dirty="0"/>
              <a:t>Answer : 0.8413 - .5 = .3413</a:t>
            </a:r>
          </a:p>
          <a:p>
            <a:r>
              <a:rPr lang="en-CA" dirty="0"/>
              <a:t>Answer 34% probability data would fall between 10 and 12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6" descr="NormalExcelDiag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3501008"/>
            <a:ext cx="3317390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6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20000"/>
          </a:bodyPr>
          <a:lstStyle/>
          <a:p>
            <a:r>
              <a:rPr lang="en-CA" dirty="0">
                <a:solidFill>
                  <a:srgbClr val="FF0000"/>
                </a:solidFill>
              </a:rPr>
              <a:t>Between Mean and negative z</a:t>
            </a:r>
          </a:p>
          <a:p>
            <a:r>
              <a:rPr lang="en-CA" dirty="0"/>
              <a:t>Mean = 10, S.D. (standard deviation) = 2</a:t>
            </a:r>
          </a:p>
          <a:p>
            <a:r>
              <a:rPr lang="en-CA" sz="2200" b="1" dirty="0"/>
              <a:t>What is the probability </a:t>
            </a:r>
            <a:r>
              <a:rPr lang="en-CA" b="1" dirty="0"/>
              <a:t>data would fall between 10 and 8?</a:t>
            </a:r>
          </a:p>
          <a:p>
            <a:endParaRPr lang="en-CA" dirty="0"/>
          </a:p>
          <a:p>
            <a:r>
              <a:rPr lang="en-CA" dirty="0"/>
              <a:t>z</a:t>
            </a:r>
            <a:r>
              <a:rPr lang="en-CA" baseline="-25000" dirty="0"/>
              <a:t>1</a:t>
            </a:r>
            <a:r>
              <a:rPr lang="en-CA" dirty="0"/>
              <a:t> = (x – mean) / S.D.</a:t>
            </a:r>
          </a:p>
          <a:p>
            <a:pPr marL="0" indent="0">
              <a:buNone/>
            </a:pPr>
            <a:r>
              <a:rPr lang="en-CA" dirty="0"/>
              <a:t>       =  (10 – 10) / 2 = 0 </a:t>
            </a:r>
          </a:p>
          <a:p>
            <a:r>
              <a:rPr lang="en-CA" dirty="0"/>
              <a:t>z</a:t>
            </a:r>
            <a:r>
              <a:rPr lang="en-CA" baseline="-25000" dirty="0"/>
              <a:t>2</a:t>
            </a:r>
            <a:r>
              <a:rPr lang="en-CA" dirty="0"/>
              <a:t> = (8 – 10) / 2   = </a:t>
            </a:r>
            <a:r>
              <a:rPr lang="en-CA" dirty="0">
                <a:solidFill>
                  <a:srgbClr val="FF0000"/>
                </a:solidFill>
              </a:rPr>
              <a:t>-1</a:t>
            </a:r>
          </a:p>
          <a:p>
            <a:pPr lvl="1"/>
            <a:r>
              <a:rPr lang="en-CA" dirty="0"/>
              <a:t>Probability Z of </a:t>
            </a:r>
            <a:r>
              <a:rPr lang="en-CA" dirty="0">
                <a:solidFill>
                  <a:srgbClr val="FF0000"/>
                </a:solidFill>
              </a:rPr>
              <a:t>-1 </a:t>
            </a:r>
            <a:r>
              <a:rPr lang="en-CA" dirty="0"/>
              <a:t>= 0.1587 </a:t>
            </a:r>
          </a:p>
          <a:p>
            <a:pPr lvl="1"/>
            <a:r>
              <a:rPr lang="en-CA" dirty="0"/>
              <a:t>Probability Z of 0 = 0.500</a:t>
            </a:r>
          </a:p>
          <a:p>
            <a:r>
              <a:rPr lang="en-CA" dirty="0"/>
              <a:t>Answer : 0.5 – 0.1587 = .3413</a:t>
            </a:r>
          </a:p>
          <a:p>
            <a:r>
              <a:rPr lang="en-CA" dirty="0"/>
              <a:t>34% probability data would fall between 8 and 10</a:t>
            </a:r>
          </a:p>
          <a:p>
            <a:pPr lvl="1"/>
            <a:r>
              <a:rPr lang="en-CA" dirty="0"/>
              <a:t>Probability data falls 1 S.D. below mean is 34%</a:t>
            </a:r>
          </a:p>
          <a:p>
            <a:pPr lvl="1"/>
            <a:r>
              <a:rPr lang="en-CA" dirty="0"/>
              <a:t>Probability data falls 1 S.D. above mean is 34% </a:t>
            </a:r>
          </a:p>
          <a:p>
            <a:pPr lvl="1"/>
            <a:r>
              <a:rPr lang="en-CA" dirty="0"/>
              <a:t>S0 68% of data is within 1 SD of the Mean. Empirical rule!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564904"/>
            <a:ext cx="269557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930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592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Between 2 values of X, both positive z scores</a:t>
            </a:r>
          </a:p>
          <a:p>
            <a:pPr lvl="1"/>
            <a:r>
              <a:rPr lang="en-CA" dirty="0"/>
              <a:t>Mean = 9, Standard deviation or S.D. = 3</a:t>
            </a:r>
          </a:p>
          <a:p>
            <a:r>
              <a:rPr lang="en-CA" sz="2800" b="1" dirty="0"/>
              <a:t>What is the probability data would fall between 12 and 15?</a:t>
            </a:r>
          </a:p>
          <a:p>
            <a:endParaRPr lang="en-CA" dirty="0"/>
          </a:p>
          <a:p>
            <a:r>
              <a:rPr lang="en-CA" dirty="0"/>
              <a:t>z</a:t>
            </a:r>
            <a:r>
              <a:rPr lang="en-CA" baseline="-25000" dirty="0"/>
              <a:t>1</a:t>
            </a:r>
            <a:r>
              <a:rPr lang="en-CA" dirty="0"/>
              <a:t> = (x – mean) / S.D.    =  (15 – 9) / 3 = +2</a:t>
            </a:r>
          </a:p>
          <a:p>
            <a:r>
              <a:rPr lang="en-CA" dirty="0"/>
              <a:t>z</a:t>
            </a:r>
            <a:r>
              <a:rPr lang="en-CA" baseline="-25000" dirty="0"/>
              <a:t>2</a:t>
            </a:r>
            <a:r>
              <a:rPr lang="en-CA" dirty="0"/>
              <a:t> = (x – mean) / S.D.    =  (12 – 9) / 3 = +1</a:t>
            </a:r>
          </a:p>
          <a:p>
            <a:r>
              <a:rPr lang="en-CA" dirty="0"/>
              <a:t>Probability lookup z</a:t>
            </a:r>
            <a:r>
              <a:rPr lang="en-CA" baseline="-25000" dirty="0"/>
              <a:t>1</a:t>
            </a:r>
            <a:r>
              <a:rPr lang="en-CA" dirty="0"/>
              <a:t>  =  .9772</a:t>
            </a:r>
          </a:p>
          <a:p>
            <a:r>
              <a:rPr lang="en-CA" dirty="0"/>
              <a:t>Probability lookup z</a:t>
            </a:r>
            <a:r>
              <a:rPr lang="en-CA" baseline="-25000" dirty="0"/>
              <a:t>2</a:t>
            </a:r>
            <a:r>
              <a:rPr lang="en-CA" dirty="0"/>
              <a:t> =  .8413</a:t>
            </a:r>
          </a:p>
          <a:p>
            <a:r>
              <a:rPr lang="en-CA" dirty="0"/>
              <a:t>Probability between 15 and 12 = .9772 - .8412 </a:t>
            </a:r>
          </a:p>
          <a:p>
            <a:pPr marL="0" indent="0">
              <a:buNone/>
            </a:pPr>
            <a:r>
              <a:rPr lang="en-CA" dirty="0"/>
              <a:t>                                                       = 0.1359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90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Between 2 values of X, both with negative z scores.</a:t>
            </a:r>
          </a:p>
          <a:p>
            <a:r>
              <a:rPr lang="en-CA" b="1" dirty="0"/>
              <a:t>What is the probability data would fall between 6 and 8, mean is 11 and standard deviation is 2? </a:t>
            </a:r>
          </a:p>
          <a:p>
            <a:endParaRPr lang="en-CA" dirty="0">
              <a:solidFill>
                <a:srgbClr val="FF0000"/>
              </a:solidFill>
            </a:endParaRPr>
          </a:p>
          <a:p>
            <a:r>
              <a:rPr lang="en-CA" dirty="0"/>
              <a:t>z</a:t>
            </a:r>
            <a:r>
              <a:rPr lang="en-CA" baseline="-25000" dirty="0"/>
              <a:t>1</a:t>
            </a:r>
            <a:r>
              <a:rPr lang="en-CA" dirty="0"/>
              <a:t> = (x – mean) / S.D.    =  (8 – 11) / 2 = -1.5</a:t>
            </a:r>
          </a:p>
          <a:p>
            <a:r>
              <a:rPr lang="en-CA" dirty="0"/>
              <a:t>z</a:t>
            </a:r>
            <a:r>
              <a:rPr lang="en-CA" baseline="-25000" dirty="0"/>
              <a:t>2</a:t>
            </a:r>
            <a:r>
              <a:rPr lang="en-CA" dirty="0"/>
              <a:t> = (x – mean) / S.D.    =  (6 – 11 / 2 = -2.5</a:t>
            </a:r>
          </a:p>
          <a:p>
            <a:r>
              <a:rPr lang="en-CA" dirty="0"/>
              <a:t>Lookup z</a:t>
            </a:r>
            <a:r>
              <a:rPr lang="en-CA" baseline="-25000" dirty="0"/>
              <a:t>1 </a:t>
            </a:r>
            <a:r>
              <a:rPr lang="en-CA" dirty="0"/>
              <a:t> =  .0668</a:t>
            </a:r>
          </a:p>
          <a:p>
            <a:r>
              <a:rPr lang="en-CA" dirty="0"/>
              <a:t>Lookup z</a:t>
            </a:r>
            <a:r>
              <a:rPr lang="en-CA" baseline="-25000" dirty="0"/>
              <a:t>2</a:t>
            </a:r>
            <a:r>
              <a:rPr lang="en-CA" dirty="0"/>
              <a:t> =  .0062</a:t>
            </a:r>
          </a:p>
          <a:p>
            <a:r>
              <a:rPr lang="en-CA" dirty="0"/>
              <a:t>Probability between 8 and 6  = .0668 - .0062 </a:t>
            </a:r>
          </a:p>
          <a:p>
            <a:pPr marL="0" indent="0">
              <a:buNone/>
            </a:pPr>
            <a:r>
              <a:rPr lang="en-CA" dirty="0"/>
              <a:t>                                                      = 0.0606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2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Between 2 values of X, with different signs for z scores</a:t>
            </a:r>
            <a:r>
              <a:rPr lang="en-CA" dirty="0"/>
              <a:t>.</a:t>
            </a:r>
          </a:p>
          <a:p>
            <a:r>
              <a:rPr lang="en-CA" b="1" dirty="0"/>
              <a:t>What is probability data would fall between 5 and 11, if the mean = 9 and standard deviation = 2.5? 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z</a:t>
            </a:r>
            <a:r>
              <a:rPr lang="en-CA" baseline="-25000" dirty="0"/>
              <a:t>1</a:t>
            </a:r>
            <a:r>
              <a:rPr lang="en-CA" dirty="0"/>
              <a:t> = (x – mean) / S.D.    =  (11– 9) / 2.5 = +0.8</a:t>
            </a:r>
          </a:p>
          <a:p>
            <a:r>
              <a:rPr lang="en-CA" dirty="0"/>
              <a:t>z</a:t>
            </a:r>
            <a:r>
              <a:rPr lang="en-CA" baseline="-25000" dirty="0"/>
              <a:t>2</a:t>
            </a:r>
            <a:r>
              <a:rPr lang="en-CA" dirty="0"/>
              <a:t> = (x – mean) / S.D.    =  (5– 9) / 2.5 = -1.6</a:t>
            </a:r>
          </a:p>
          <a:p>
            <a:r>
              <a:rPr lang="en-CA" dirty="0"/>
              <a:t>Probability lookup z</a:t>
            </a:r>
            <a:r>
              <a:rPr lang="en-CA" baseline="-25000" dirty="0"/>
              <a:t>1 </a:t>
            </a:r>
            <a:r>
              <a:rPr lang="en-CA" dirty="0"/>
              <a:t> =  .7881</a:t>
            </a:r>
          </a:p>
          <a:p>
            <a:r>
              <a:rPr lang="en-CA" dirty="0"/>
              <a:t>Probability lookup z</a:t>
            </a:r>
            <a:r>
              <a:rPr lang="en-CA" baseline="-25000" dirty="0"/>
              <a:t>2</a:t>
            </a:r>
            <a:r>
              <a:rPr lang="en-CA" dirty="0"/>
              <a:t> =  .0548</a:t>
            </a:r>
          </a:p>
          <a:p>
            <a:r>
              <a:rPr lang="en-CA" dirty="0"/>
              <a:t>Probability between 11 and 5 = .7881 - .0548 </a:t>
            </a:r>
          </a:p>
          <a:p>
            <a:pPr marL="0" indent="0">
              <a:buNone/>
            </a:pPr>
            <a:r>
              <a:rPr lang="en-CA" dirty="0"/>
              <a:t>                                                      = 0.7333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3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/>
          <a:lstStyle/>
          <a:p>
            <a:r>
              <a:rPr lang="en-CA" dirty="0">
                <a:solidFill>
                  <a:srgbClr val="FF0000"/>
                </a:solidFill>
              </a:rPr>
              <a:t>Between 2 values of X, with different signs for z scores</a:t>
            </a:r>
          </a:p>
          <a:p>
            <a:r>
              <a:rPr lang="en-CA" dirty="0"/>
              <a:t>What is the probability data would fall between 5 and 11, if the mean = 9 and standard deviation = 2.5? 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5" descr="NormalExcelDiag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996952"/>
            <a:ext cx="662473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90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 and do normal distribution problems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47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Z to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Sometimes the question gives you the z value and asks for the probability. </a:t>
            </a:r>
          </a:p>
          <a:p>
            <a:r>
              <a:rPr lang="en-CA" dirty="0"/>
              <a:t>We proceed as before but skip the step of calculating z.</a:t>
            </a:r>
          </a:p>
          <a:p>
            <a:r>
              <a:rPr lang="en-CA" dirty="0"/>
              <a:t>For manual users, these questions are easier than first finding z then finding the probability. 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49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pPr marL="0" indent="0">
              <a:buNone/>
            </a:pPr>
            <a:r>
              <a:rPr lang="en-CA" b="1" dirty="0"/>
              <a:t>What is the probability for the area between z= -2.80 and z= -0.19?</a:t>
            </a:r>
          </a:p>
          <a:p>
            <a:endParaRPr lang="en-CA" b="1" dirty="0"/>
          </a:p>
          <a:p>
            <a:r>
              <a:rPr lang="en-CA" dirty="0">
                <a:solidFill>
                  <a:prstClr val="black"/>
                </a:solidFill>
              </a:rPr>
              <a:t>Table lookup, z=-2.8,  probability = .0026</a:t>
            </a:r>
          </a:p>
          <a:p>
            <a:r>
              <a:rPr lang="en-CA" dirty="0">
                <a:solidFill>
                  <a:prstClr val="black"/>
                </a:solidFill>
              </a:rPr>
              <a:t>Table lookup, z=-0.19, probability = .4247</a:t>
            </a:r>
          </a:p>
          <a:p>
            <a:r>
              <a:rPr lang="en-CA" dirty="0">
                <a:solidFill>
                  <a:prstClr val="black"/>
                </a:solidFill>
              </a:rPr>
              <a:t>Probability is .4247 - .0026  = .4221</a:t>
            </a:r>
          </a:p>
          <a:p>
            <a:endParaRPr lang="en-CA" dirty="0">
              <a:solidFill>
                <a:prstClr val="black"/>
              </a:solidFill>
            </a:endParaRPr>
          </a:p>
          <a:p>
            <a:endParaRPr lang="en-CA" b="1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9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r>
              <a:rPr lang="en-CA" b="1" dirty="0"/>
              <a:t>What is the probability for area </a:t>
            </a:r>
            <a:r>
              <a:rPr lang="en-CA" b="1" dirty="0">
                <a:solidFill>
                  <a:srgbClr val="FF0000"/>
                </a:solidFill>
              </a:rPr>
              <a:t>less than </a:t>
            </a:r>
            <a:r>
              <a:rPr lang="en-CA" b="1" dirty="0"/>
              <a:t>z= -0.94? </a:t>
            </a:r>
          </a:p>
          <a:p>
            <a:endParaRPr lang="en-CA" b="1" dirty="0"/>
          </a:p>
          <a:p>
            <a:r>
              <a:rPr lang="en-CA" dirty="0">
                <a:solidFill>
                  <a:prstClr val="black"/>
                </a:solidFill>
              </a:rPr>
              <a:t>Table lookup, z= -.94, probability = .1736</a:t>
            </a:r>
          </a:p>
          <a:p>
            <a:endParaRPr lang="en-CA" dirty="0"/>
          </a:p>
          <a:p>
            <a:r>
              <a:rPr lang="en-CA" b="1" dirty="0"/>
              <a:t>What is probability for area </a:t>
            </a:r>
            <a:r>
              <a:rPr lang="en-CA" b="1" dirty="0">
                <a:solidFill>
                  <a:srgbClr val="FF0000"/>
                </a:solidFill>
              </a:rPr>
              <a:t>more than </a:t>
            </a:r>
            <a:r>
              <a:rPr lang="en-CA" b="1" dirty="0"/>
              <a:t>z = -.98 ?</a:t>
            </a:r>
          </a:p>
          <a:p>
            <a:endParaRPr lang="en-CA" b="1" dirty="0"/>
          </a:p>
          <a:p>
            <a:r>
              <a:rPr lang="en-CA" dirty="0">
                <a:solidFill>
                  <a:prstClr val="black"/>
                </a:solidFill>
              </a:rPr>
              <a:t>Table lookup, z=-.98, probability = .1635</a:t>
            </a:r>
          </a:p>
          <a:p>
            <a:r>
              <a:rPr lang="en-CA" dirty="0">
                <a:solidFill>
                  <a:prstClr val="black"/>
                </a:solidFill>
              </a:rPr>
              <a:t>More than so </a:t>
            </a:r>
            <a:r>
              <a:rPr lang="en-CA" dirty="0">
                <a:solidFill>
                  <a:srgbClr val="FF0000"/>
                </a:solidFill>
              </a:rPr>
              <a:t>1 - .1635 </a:t>
            </a:r>
            <a:r>
              <a:rPr lang="en-CA" dirty="0">
                <a:solidFill>
                  <a:prstClr val="black"/>
                </a:solidFill>
              </a:rPr>
              <a:t>  = .8365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5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 and do z to probability problems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7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Probability to 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We learned to calculate </a:t>
            </a:r>
          </a:p>
          <a:p>
            <a:pPr marL="850392" lvl="1" indent="-457200">
              <a:buSzPct val="100000"/>
              <a:buFont typeface="+mj-lt"/>
              <a:buAutoNum type="arabicPeriod"/>
            </a:pPr>
            <a:r>
              <a:rPr lang="en-CA" dirty="0"/>
              <a:t>Data (mean, S.D., X)  </a:t>
            </a:r>
            <a:r>
              <a:rPr lang="en-CA" dirty="0">
                <a:sym typeface="Wingdings" pitchFamily="2" charset="2"/>
              </a:rPr>
              <a:t>         Z            probability</a:t>
            </a:r>
          </a:p>
          <a:p>
            <a:pPr marL="850392" lvl="1" indent="-457200">
              <a:buSzPct val="100000"/>
              <a:buFont typeface="+mj-lt"/>
              <a:buAutoNum type="arabicPeriod"/>
            </a:pPr>
            <a:r>
              <a:rPr lang="en-CA" dirty="0">
                <a:sym typeface="Wingdings" pitchFamily="2" charset="2"/>
              </a:rPr>
              <a:t>                                                  Z           probability</a:t>
            </a:r>
          </a:p>
          <a:p>
            <a:pPr lvl="1"/>
            <a:endParaRPr lang="en-CA" dirty="0">
              <a:sym typeface="Wingdings" pitchFamily="2" charset="2"/>
            </a:endParaRPr>
          </a:p>
          <a:p>
            <a:r>
              <a:rPr lang="en-CA" dirty="0">
                <a:sym typeface="Wingdings" pitchFamily="2" charset="2"/>
              </a:rPr>
              <a:t>We can also go backwards</a:t>
            </a:r>
          </a:p>
          <a:p>
            <a:pPr lvl="1"/>
            <a:r>
              <a:rPr lang="en-CA" dirty="0">
                <a:sym typeface="Wingdings" pitchFamily="2" charset="2"/>
              </a:rPr>
              <a:t>probability                           Z           Data (i.e. X)</a:t>
            </a:r>
          </a:p>
          <a:p>
            <a:pPr lvl="1"/>
            <a:endParaRPr lang="en-CA" dirty="0">
              <a:sym typeface="Wingdings" pitchFamily="2" charset="2"/>
            </a:endParaRPr>
          </a:p>
          <a:p>
            <a:r>
              <a:rPr lang="en-CA" dirty="0">
                <a:sym typeface="Wingdings" pitchFamily="2" charset="2"/>
              </a:rPr>
              <a:t>This is a </a:t>
            </a:r>
            <a:r>
              <a:rPr lang="en-CA" dirty="0">
                <a:solidFill>
                  <a:srgbClr val="FF0000"/>
                </a:solidFill>
                <a:sym typeface="Wingdings" pitchFamily="2" charset="2"/>
              </a:rPr>
              <a:t>crucial</a:t>
            </a:r>
            <a:r>
              <a:rPr lang="en-CA" dirty="0">
                <a:sym typeface="Wingdings" pitchFamily="2" charset="2"/>
              </a:rPr>
              <a:t> item as probability to z is used in many other formulas such as confidence testing, hypothesis testing, and sample size. 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057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If z = (x – mean) / standard deviation, we can use algebra to show </a:t>
            </a:r>
          </a:p>
          <a:p>
            <a:pPr marL="0" indent="0" algn="ctr">
              <a:buNone/>
            </a:pPr>
            <a:r>
              <a:rPr lang="en-CA" dirty="0"/>
              <a:t>x  = z(standard deviation) + mean</a:t>
            </a:r>
          </a:p>
          <a:p>
            <a:pPr marL="0" indent="0" algn="ctr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20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/>
          <a:lstStyle/>
          <a:p>
            <a:r>
              <a:rPr lang="en-CA" b="1" dirty="0"/>
              <a:t>What is the z score if you have a probability of less than 81%, mean = 71, standard deviation = 26.98?</a:t>
            </a:r>
          </a:p>
          <a:p>
            <a:pPr lvl="1"/>
            <a:r>
              <a:rPr lang="en-CA" dirty="0"/>
              <a:t>Probability = .81, read backwards to z, </a:t>
            </a:r>
          </a:p>
          <a:p>
            <a:pPr lvl="1"/>
            <a:r>
              <a:rPr lang="en-CA" dirty="0"/>
              <a:t>Find closest probability is .8106 with z value = +0.88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731770"/>
            <a:ext cx="7128792" cy="336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14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r>
              <a:rPr lang="en-CA" b="1" dirty="0"/>
              <a:t>What is X if the probability is less than 81%, mean = 71, standard deviation = 26.98? </a:t>
            </a:r>
          </a:p>
          <a:p>
            <a:r>
              <a:rPr lang="en-CA" sz="2400" dirty="0"/>
              <a:t>We know from last problem z = +0.88</a:t>
            </a:r>
          </a:p>
          <a:p>
            <a:r>
              <a:rPr lang="en-CA" sz="2400" dirty="0"/>
              <a:t>Formula:  x = z(S.D.) + mean</a:t>
            </a:r>
          </a:p>
          <a:p>
            <a:r>
              <a:rPr lang="en-CA" sz="2400" dirty="0"/>
              <a:t>X = .88(26.98) + 71 = 94.74</a:t>
            </a:r>
          </a:p>
          <a:p>
            <a:endParaRPr lang="en-CA" sz="2400" dirty="0"/>
          </a:p>
          <a:p>
            <a:endParaRPr lang="en-CA" sz="2400" dirty="0"/>
          </a:p>
          <a:p>
            <a:endParaRPr lang="en-CA" sz="2400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6" name="Picture 5" descr="ZtoXExcel1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5" y="3284984"/>
            <a:ext cx="6336704" cy="295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01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r>
              <a:rPr lang="en-CA" b="1" dirty="0"/>
              <a:t>You get a job offer if you can score in the top 20% of this statistics class. What grade would you need if the mean = 53, standard deviation is 14?</a:t>
            </a:r>
          </a:p>
          <a:p>
            <a:endParaRPr lang="en-CA" dirty="0"/>
          </a:p>
          <a:p>
            <a:r>
              <a:rPr lang="en-CA" dirty="0"/>
              <a:t>Top 20% says cut-off is the less-than 80%</a:t>
            </a:r>
          </a:p>
          <a:p>
            <a:r>
              <a:rPr lang="en-CA" dirty="0"/>
              <a:t>Probability = .8, closest is 0.7995 for z =0.84</a:t>
            </a:r>
          </a:p>
          <a:p>
            <a:r>
              <a:rPr lang="en-CA" dirty="0"/>
              <a:t>Calculate x = z(</a:t>
            </a:r>
            <a:r>
              <a:rPr lang="en-CA" dirty="0" err="1"/>
              <a:t>Std</a:t>
            </a:r>
            <a:r>
              <a:rPr lang="en-CA" dirty="0"/>
              <a:t> deviation) + mean</a:t>
            </a:r>
          </a:p>
          <a:p>
            <a:r>
              <a:rPr lang="en-CA" dirty="0"/>
              <a:t>                    = .84(14) + 53 = 64.76</a:t>
            </a:r>
          </a:p>
          <a:p>
            <a:r>
              <a:rPr lang="en-CA" dirty="0"/>
              <a:t>A grade of 65% or higher is the top 20% of the class.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7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website, do probability to z questions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1112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3226</TotalTime>
  <Words>2018</Words>
  <Application>Microsoft Office PowerPoint</Application>
  <PresentationFormat>On-screen Show (4:3)</PresentationFormat>
  <Paragraphs>246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Constantia</vt:lpstr>
      <vt:lpstr>Wingdings 2</vt:lpstr>
      <vt:lpstr>Flow</vt:lpstr>
      <vt:lpstr>1_Custom Design</vt:lpstr>
      <vt:lpstr>Custom Design</vt:lpstr>
      <vt:lpstr>Normal distribution</vt:lpstr>
      <vt:lpstr>Normal distributions </vt:lpstr>
      <vt:lpstr>Is my data normal? </vt:lpstr>
      <vt:lpstr>Normal distributions</vt:lpstr>
      <vt:lpstr>How to calculate</vt:lpstr>
      <vt:lpstr>PowerPoint Presentation</vt:lpstr>
      <vt:lpstr>PowerPoint Presentation</vt:lpstr>
      <vt:lpstr>Three patterns of problems</vt:lpstr>
      <vt:lpstr>PowerPoint Presentation</vt:lpstr>
      <vt:lpstr>PowerPoint Presentation</vt:lpstr>
      <vt:lpstr>PowerPoint Presentation</vt:lpstr>
      <vt:lpstr>PowerPoint Presentation</vt:lpstr>
      <vt:lpstr>Normal distribution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 to probability</vt:lpstr>
      <vt:lpstr>PowerPoint Presentation</vt:lpstr>
      <vt:lpstr>PowerPoint Presentation</vt:lpstr>
      <vt:lpstr>PowerPoint Presentation</vt:lpstr>
      <vt:lpstr>Probability to Z</vt:lpstr>
      <vt:lpstr>Formula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262</cp:revision>
  <dcterms:created xsi:type="dcterms:W3CDTF">2011-06-04T14:50:34Z</dcterms:created>
  <dcterms:modified xsi:type="dcterms:W3CDTF">2020-04-18T15:14:49Z</dcterms:modified>
</cp:coreProperties>
</file>