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3" r:id="rId2"/>
    <p:sldMasterId id="2147483721" r:id="rId3"/>
  </p:sldMasterIdLst>
  <p:notesMasterIdLst>
    <p:notesMasterId r:id="rId32"/>
  </p:notesMasterIdLst>
  <p:sldIdLst>
    <p:sldId id="256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5" r:id="rId15"/>
    <p:sldId id="277" r:id="rId16"/>
    <p:sldId id="279" r:id="rId17"/>
    <p:sldId id="283" r:id="rId18"/>
    <p:sldId id="284" r:id="rId19"/>
    <p:sldId id="274" r:id="rId20"/>
    <p:sldId id="295" r:id="rId21"/>
    <p:sldId id="285" r:id="rId22"/>
    <p:sldId id="286" r:id="rId23"/>
    <p:sldId id="287" r:id="rId24"/>
    <p:sldId id="294" r:id="rId25"/>
    <p:sldId id="288" r:id="rId26"/>
    <p:sldId id="289" r:id="rId27"/>
    <p:sldId id="290" r:id="rId28"/>
    <p:sldId id="291" r:id="rId29"/>
    <p:sldId id="292" r:id="rId30"/>
    <p:sldId id="293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6" autoAdjust="0"/>
    <p:restoredTop sz="94660"/>
  </p:normalViewPr>
  <p:slideViewPr>
    <p:cSldViewPr>
      <p:cViewPr varScale="1">
        <p:scale>
          <a:sx n="127" d="100"/>
          <a:sy n="127" d="100"/>
        </p:scale>
        <p:origin x="1410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1BF39-8C49-4B87-A4B6-CC4703F9FF8E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8A5F3-C1C7-45B7-A860-C89AD50F73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1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45" r:id="rId2"/>
    <p:sldLayoutId id="2147483710" r:id="rId3"/>
    <p:sldLayoutId id="2147483758" r:id="rId4"/>
    <p:sldLayoutId id="2147483712" r:id="rId5"/>
    <p:sldLayoutId id="2147483714" r:id="rId6"/>
    <p:sldLayoutId id="2147483715" r:id="rId7"/>
    <p:sldLayoutId id="2147483716" r:id="rId8"/>
    <p:sldLayoutId id="2147483717" r:id="rId9"/>
    <p:sldLayoutId id="2147483720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GrowingKnowing.com   © 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9" r:id="rId7"/>
    <p:sldLayoutId id="2147483730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growingknowing.com/GKStatsBookNormalTable1.html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Normal distribution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GrowingKnowing.com   © 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Normal distributions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Wake-up!  </a:t>
            </a:r>
          </a:p>
          <a:p>
            <a:pPr lvl="1"/>
            <a:r>
              <a:rPr lang="en-CA" dirty="0"/>
              <a:t>Normal distribution calculations are used constantly in the rest of the course, you </a:t>
            </a:r>
            <a:r>
              <a:rPr lang="en-CA" i="1" dirty="0"/>
              <a:t>must</a:t>
            </a:r>
            <a:r>
              <a:rPr lang="en-CA" dirty="0"/>
              <a:t> conquer this topic</a:t>
            </a:r>
          </a:p>
          <a:p>
            <a:pPr lvl="1"/>
            <a:r>
              <a:rPr lang="en-CA" dirty="0"/>
              <a:t>Normal distributions are common</a:t>
            </a:r>
          </a:p>
          <a:p>
            <a:pPr lvl="1"/>
            <a:r>
              <a:rPr lang="en-CA" dirty="0"/>
              <a:t>There are methods to use normal distributions even if you data does not follow a normal distribution</a:t>
            </a:r>
          </a:p>
          <a:p>
            <a:pPr marL="393192" lvl="1" indent="0">
              <a:buNone/>
            </a:pPr>
            <a:r>
              <a:rPr lang="en-CA" dirty="0"/>
              <a:t>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33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r>
              <a:rPr lang="en-CA" dirty="0"/>
              <a:t>Is my data normal?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Most data follows a normal distribution</a:t>
            </a:r>
          </a:p>
          <a:p>
            <a:pPr lvl="1"/>
            <a:r>
              <a:rPr lang="en-CA" dirty="0"/>
              <a:t>The bulk of the data is in the middle, with a few extremes </a:t>
            </a:r>
          </a:p>
          <a:p>
            <a:pPr lvl="1"/>
            <a:r>
              <a:rPr lang="en-CA" dirty="0"/>
              <a:t>Intelligence, height, speed,… </a:t>
            </a:r>
          </a:p>
          <a:p>
            <a:pPr marL="393192" lvl="1" indent="0">
              <a:buNone/>
            </a:pPr>
            <a:r>
              <a:rPr lang="en-CA" dirty="0"/>
              <a:t>    all follow a normal distribution. </a:t>
            </a:r>
          </a:p>
          <a:p>
            <a:pPr lvl="2"/>
            <a:r>
              <a:rPr lang="en-CA" dirty="0"/>
              <a:t>Few very tall or short people, but</a:t>
            </a:r>
          </a:p>
          <a:p>
            <a:pPr marL="667512" lvl="2" indent="0">
              <a:buNone/>
            </a:pPr>
            <a:r>
              <a:rPr lang="en-CA" dirty="0"/>
              <a:t>    most people are of average height.</a:t>
            </a:r>
          </a:p>
          <a:p>
            <a:pPr lvl="1"/>
            <a:r>
              <a:rPr lang="en-CA" dirty="0"/>
              <a:t>To tell if data is normal, do a </a:t>
            </a:r>
          </a:p>
          <a:p>
            <a:pPr marL="393192" lvl="1" indent="0">
              <a:buNone/>
            </a:pPr>
            <a:r>
              <a:rPr lang="en-CA" dirty="0"/>
              <a:t>    histogram and look at it.</a:t>
            </a:r>
          </a:p>
          <a:p>
            <a:pPr lvl="1"/>
            <a:r>
              <a:rPr lang="en-CA" dirty="0"/>
              <a:t>Normal distributions are bell-shaped,</a:t>
            </a:r>
          </a:p>
          <a:p>
            <a:pPr marL="393192" lvl="1" indent="0">
              <a:buNone/>
            </a:pPr>
            <a:r>
              <a:rPr lang="en-CA" dirty="0"/>
              <a:t>    symmetrical about the mean,</a:t>
            </a:r>
          </a:p>
          <a:p>
            <a:pPr marL="393192" lvl="1" indent="0">
              <a:buNone/>
            </a:pPr>
            <a:r>
              <a:rPr lang="en-CA" dirty="0"/>
              <a:t>    with long tails and most data in the middle.</a:t>
            </a:r>
          </a:p>
          <a:p>
            <a:pPr lvl="1"/>
            <a:r>
              <a:rPr lang="en-CA" dirty="0"/>
              <a:t>Calculate if the data is skewed (review an earlier topic)  </a:t>
            </a:r>
          </a:p>
          <a:p>
            <a:pPr marL="393192" lvl="1" indent="0">
              <a:buNone/>
            </a:pPr>
            <a:r>
              <a:rPr lang="en-CA" dirty="0"/>
              <a:t>		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492896"/>
            <a:ext cx="272415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8988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Normal distributions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Normal distributions are continuous where any variable can have an infinite number of values</a:t>
            </a:r>
          </a:p>
          <a:p>
            <a:pPr lvl="1"/>
            <a:r>
              <a:rPr lang="en-CA" dirty="0"/>
              <a:t>i.e. in binomials our variable had limited possible values but normal distributions allow unlimited decimal points or fractions. 0.1, 0.001, 0.00000001, …</a:t>
            </a:r>
          </a:p>
          <a:p>
            <a:pPr lvl="1"/>
            <a:r>
              <a:rPr lang="en-CA" dirty="0"/>
              <a:t>If you have unlimited values, the probability of a distribution taking an exact number is zero.  </a:t>
            </a:r>
            <a:r>
              <a:rPr lang="en-CA" sz="2000" dirty="0"/>
              <a:t>1/infinity = 0</a:t>
            </a:r>
            <a:endParaRPr lang="en-CA" dirty="0"/>
          </a:p>
          <a:p>
            <a:r>
              <a:rPr lang="en-CA" dirty="0"/>
              <a:t>For this reason, problems in normal distributions ask for a probability </a:t>
            </a:r>
            <a:r>
              <a:rPr lang="en-CA" b="1" dirty="0"/>
              <a:t>between</a:t>
            </a:r>
            <a:r>
              <a:rPr lang="en-CA" dirty="0"/>
              <a:t> a range of values (</a:t>
            </a:r>
            <a:r>
              <a:rPr lang="en-CA" b="1" dirty="0"/>
              <a:t>between, more-than</a:t>
            </a:r>
            <a:r>
              <a:rPr lang="en-CA" dirty="0"/>
              <a:t>, or </a:t>
            </a:r>
            <a:r>
              <a:rPr lang="en-CA" b="1" dirty="0"/>
              <a:t>less-than</a:t>
            </a:r>
            <a:r>
              <a:rPr lang="en-CA" dirty="0"/>
              <a:t> questions) 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608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96720"/>
          </a:xfrm>
        </p:spPr>
        <p:txBody>
          <a:bodyPr/>
          <a:lstStyle/>
          <a:p>
            <a:r>
              <a:rPr lang="en-CA" dirty="0"/>
              <a:t>How to calculate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479776"/>
          </a:xfrm>
        </p:spPr>
        <p:txBody>
          <a:bodyPr>
            <a:normAutofit fontScale="92500"/>
          </a:bodyPr>
          <a:lstStyle/>
          <a:p>
            <a:r>
              <a:rPr lang="en-CA" dirty="0"/>
              <a:t>We do not use a formula to calculate normal distribution probabilities, instead we use a table</a:t>
            </a:r>
          </a:p>
          <a:p>
            <a:pPr lvl="1"/>
            <a:r>
              <a:rPr lang="en-CA" dirty="0">
                <a:hlinkClick r:id="rId2"/>
              </a:rPr>
              <a:t>http://www.growingknowing.com/GKStatsBookNormalTable1.html</a:t>
            </a:r>
            <a:endParaRPr lang="en-CA" dirty="0"/>
          </a:p>
          <a:p>
            <a:r>
              <a:rPr lang="en-CA" dirty="0"/>
              <a:t>Every normal distribution may be different, but we can use one table for all these distributions by standardizing them.</a:t>
            </a:r>
          </a:p>
          <a:p>
            <a:pPr lvl="1"/>
            <a:r>
              <a:rPr lang="en-CA" dirty="0"/>
              <a:t>We standardize by creating a z score that measures the number of standard deviations above or below the mean for a value X.</a:t>
            </a:r>
          </a:p>
          <a:p>
            <a:pPr marL="393192" lvl="1" indent="0">
              <a:buNone/>
            </a:pPr>
            <a:endParaRPr lang="en-CA" dirty="0"/>
          </a:p>
          <a:p>
            <a:pPr marL="393192" lvl="1" indent="0">
              <a:buNone/>
            </a:pPr>
            <a:r>
              <a:rPr lang="en-CA" dirty="0"/>
              <a:t>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373216"/>
            <a:ext cx="1752972" cy="845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51920" y="5057246"/>
            <a:ext cx="40324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CA" dirty="0"/>
              <a:t>μ is  the mean.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dirty="0"/>
              <a:t>σ is  standard deviation.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dirty="0"/>
              <a:t>x is the value from which you determine probability.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38076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/>
          <a:lstStyle/>
          <a:p>
            <a:r>
              <a:rPr lang="en-CA" dirty="0"/>
              <a:t>z scores to the right or above the mean are positive</a:t>
            </a:r>
          </a:p>
          <a:p>
            <a:r>
              <a:rPr lang="en-CA" dirty="0"/>
              <a:t>z scores to the left or below the mean are negative</a:t>
            </a:r>
          </a:p>
          <a:p>
            <a:r>
              <a:rPr lang="en-CA" dirty="0"/>
              <a:t>All probabilities are positive between 0.0 to 1.0</a:t>
            </a:r>
          </a:p>
          <a:p>
            <a:r>
              <a:rPr lang="en-CA" dirty="0"/>
              <a:t>Probabilities above the mean total .5 and below the mean total .5 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3131840" y="3645024"/>
            <a:ext cx="2724150" cy="2305050"/>
            <a:chOff x="3209722" y="2636912"/>
            <a:chExt cx="2724150" cy="230505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9722" y="2636912"/>
              <a:ext cx="2724150" cy="2305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148064" y="4541799"/>
              <a:ext cx="7858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/>
                <a:t>+z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563888" y="4520929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/>
                <a:t>-z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523327" y="4797549"/>
            <a:ext cx="426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.5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96350" y="4797549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.5</a:t>
            </a:r>
          </a:p>
        </p:txBody>
      </p:sp>
    </p:spTree>
    <p:extLst>
      <p:ext uri="{BB962C8B-B14F-4D97-AF65-F5344CB8AC3E}">
        <p14:creationId xmlns:p14="http://schemas.microsoft.com/office/powerpoint/2010/main" val="36796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The distribution is symmetrical about the mean</a:t>
            </a:r>
          </a:p>
          <a:p>
            <a:pPr lvl="1"/>
            <a:r>
              <a:rPr lang="en-CA" dirty="0"/>
              <a:t>1 standard deviation above the mean is a probability of 34%</a:t>
            </a:r>
          </a:p>
          <a:p>
            <a:pPr lvl="1"/>
            <a:r>
              <a:rPr lang="en-CA" dirty="0"/>
              <a:t>1 standard deviation below the mean is also 34%</a:t>
            </a:r>
          </a:p>
          <a:p>
            <a:r>
              <a:rPr lang="en-CA" dirty="0"/>
              <a:t>Knowing that the same distance above or below the mean has the same probability allows us to use half the table to measure any probability.</a:t>
            </a:r>
          </a:p>
          <a:p>
            <a:pPr lvl="1"/>
            <a:r>
              <a:rPr lang="en-CA" dirty="0"/>
              <a:t>If you want –z or +z, we look up only +z because the same distance gives the same probability for +z or -z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698" y="908720"/>
            <a:ext cx="5026565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2816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63272" cy="852704"/>
          </a:xfrm>
        </p:spPr>
        <p:txBody>
          <a:bodyPr>
            <a:noAutofit/>
          </a:bodyPr>
          <a:lstStyle/>
          <a:p>
            <a:r>
              <a:rPr lang="en-CA" sz="3600" dirty="0"/>
              <a:t>Half the probabilities are below the mean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35480"/>
            <a:ext cx="8568952" cy="4389120"/>
          </a:xfrm>
        </p:spPr>
        <p:txBody>
          <a:bodyPr/>
          <a:lstStyle/>
          <a:p>
            <a:r>
              <a:rPr lang="en-CA" sz="2400" dirty="0"/>
              <a:t>Knowing each half of the distribution is .5 probability is useful.</a:t>
            </a:r>
          </a:p>
          <a:p>
            <a:r>
              <a:rPr lang="en-CA" sz="2400" dirty="0"/>
              <a:t>The table only gives us a probability between the mean and a +z score, but for any other type of problem we add or subtract .5 to obtain the probability we need as the following examples will demonstrate</a:t>
            </a:r>
            <a:r>
              <a:rPr lang="en-CA" dirty="0"/>
              <a:t>.  </a:t>
            </a:r>
          </a:p>
          <a:p>
            <a:pPr marL="0" indent="0">
              <a:buNone/>
            </a:pPr>
            <a:r>
              <a:rPr lang="en-CA" dirty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134" y="4293096"/>
            <a:ext cx="3646098" cy="2014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1177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Normal distribution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Between Mean and positive z</a:t>
            </a:r>
          </a:p>
          <a:p>
            <a:r>
              <a:rPr lang="en-CA" dirty="0"/>
              <a:t>Mean = 10, S.D. (standard deviation) = 2</a:t>
            </a:r>
          </a:p>
          <a:p>
            <a:r>
              <a:rPr lang="en-CA" sz="2200" b="1" dirty="0"/>
              <a:t>What is the probability data would </a:t>
            </a:r>
            <a:r>
              <a:rPr lang="en-CA" b="1" dirty="0"/>
              <a:t>fall between 10 and 12?</a:t>
            </a:r>
          </a:p>
          <a:p>
            <a:endParaRPr lang="en-CA" dirty="0"/>
          </a:p>
          <a:p>
            <a:pPr marL="0" indent="0">
              <a:buNone/>
            </a:pPr>
            <a:r>
              <a:rPr lang="en-CA" dirty="0"/>
              <a:t> </a:t>
            </a:r>
          </a:p>
          <a:p>
            <a:r>
              <a:rPr lang="en-CA" dirty="0"/>
              <a:t>Use =</a:t>
            </a:r>
            <a:r>
              <a:rPr lang="en-CA" dirty="0" err="1"/>
              <a:t>norm.dist</a:t>
            </a:r>
            <a:r>
              <a:rPr lang="en-CA" dirty="0"/>
              <a:t>(x ,mean, S.D. ,1)</a:t>
            </a:r>
          </a:p>
          <a:p>
            <a:r>
              <a:rPr lang="en-CA" dirty="0"/>
              <a:t>=</a:t>
            </a:r>
            <a:r>
              <a:rPr lang="en-CA" dirty="0" err="1"/>
              <a:t>norm.dist</a:t>
            </a:r>
            <a:r>
              <a:rPr lang="en-CA" dirty="0"/>
              <a:t>(12,10,2,1)-</a:t>
            </a:r>
            <a:r>
              <a:rPr lang="en-CA" dirty="0" err="1"/>
              <a:t>norm.dist</a:t>
            </a:r>
            <a:r>
              <a:rPr lang="en-CA" dirty="0"/>
              <a:t>(10,10,2,1) </a:t>
            </a:r>
          </a:p>
          <a:p>
            <a:pPr>
              <a:buNone/>
            </a:pPr>
            <a:r>
              <a:rPr lang="en-CA" dirty="0"/>
              <a:t>    = .8413 - .5 = .3413 = 34%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1" name="Picture 10" descr="NormalExcelDiag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3501008"/>
            <a:ext cx="3317390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99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Between Mean and negative z</a:t>
            </a:r>
          </a:p>
          <a:p>
            <a:r>
              <a:rPr lang="en-CA" dirty="0"/>
              <a:t>Mean = 10, S.D. (standard deviation) = 2</a:t>
            </a:r>
          </a:p>
          <a:p>
            <a:r>
              <a:rPr lang="en-CA" sz="2200" b="1" dirty="0"/>
              <a:t>What is the probability </a:t>
            </a:r>
            <a:r>
              <a:rPr lang="en-CA" b="1" dirty="0"/>
              <a:t>data would fall between 10 and 8?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=</a:t>
            </a:r>
            <a:r>
              <a:rPr lang="en-CA" dirty="0" err="1"/>
              <a:t>norm.dist</a:t>
            </a:r>
            <a:r>
              <a:rPr lang="en-CA" dirty="0"/>
              <a:t>(10,10,2,1)-</a:t>
            </a:r>
            <a:r>
              <a:rPr lang="en-CA" dirty="0" err="1"/>
              <a:t>norm.dist</a:t>
            </a:r>
            <a:r>
              <a:rPr lang="en-CA" dirty="0"/>
              <a:t>(8,10,2,1) </a:t>
            </a:r>
          </a:p>
          <a:p>
            <a:pPr>
              <a:buNone/>
            </a:pPr>
            <a:r>
              <a:rPr lang="en-CA" dirty="0"/>
              <a:t>    = .5 - .1587 = .3413 </a:t>
            </a:r>
          </a:p>
          <a:p>
            <a:r>
              <a:rPr lang="en-CA" dirty="0"/>
              <a:t>Answer 34%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Picture 5" descr="NormalExcelDiag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35896" y="2564904"/>
            <a:ext cx="4104456" cy="213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652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28592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Between 2 values of X</a:t>
            </a:r>
          </a:p>
          <a:p>
            <a:pPr lvl="1"/>
            <a:r>
              <a:rPr lang="en-CA" dirty="0"/>
              <a:t>Mean = 9, Standard deviation or S.D. = 3</a:t>
            </a:r>
          </a:p>
          <a:p>
            <a:r>
              <a:rPr lang="en-CA" sz="2000" b="1" dirty="0"/>
              <a:t>What is the probability data </a:t>
            </a:r>
            <a:r>
              <a:rPr lang="en-CA" sz="2400" b="1" dirty="0"/>
              <a:t>would fall between 12 and 15?</a:t>
            </a:r>
            <a:endParaRPr lang="en-CA" sz="2800" b="1" dirty="0"/>
          </a:p>
          <a:p>
            <a:endParaRPr lang="en-CA" dirty="0"/>
          </a:p>
          <a:p>
            <a:r>
              <a:rPr lang="en-CA" dirty="0"/>
              <a:t>=</a:t>
            </a:r>
            <a:r>
              <a:rPr lang="en-CA" dirty="0" err="1"/>
              <a:t>norm.dist</a:t>
            </a:r>
            <a:r>
              <a:rPr lang="en-CA" dirty="0"/>
              <a:t>(15,9,3,1)-</a:t>
            </a:r>
            <a:r>
              <a:rPr lang="en-CA" dirty="0" err="1"/>
              <a:t>norm.dist</a:t>
            </a:r>
            <a:r>
              <a:rPr lang="en-CA" dirty="0"/>
              <a:t>(12,9,3,1)                                                    = 0.1359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976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Between 2 values of X</a:t>
            </a:r>
            <a:endParaRPr lang="en-CA" dirty="0"/>
          </a:p>
          <a:p>
            <a:r>
              <a:rPr lang="en-CA" b="1" dirty="0"/>
              <a:t>What is probability data would fall between 5 and 11, if the mean = 9 and standard deviation = 2.5? </a:t>
            </a:r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=</a:t>
            </a:r>
            <a:r>
              <a:rPr lang="en-CA" dirty="0" err="1"/>
              <a:t>norm.dist</a:t>
            </a:r>
            <a:r>
              <a:rPr lang="en-CA" dirty="0"/>
              <a:t>(11,9,2.5,1)-</a:t>
            </a:r>
            <a:r>
              <a:rPr lang="en-CA" dirty="0" err="1"/>
              <a:t>norm.dist</a:t>
            </a:r>
            <a:r>
              <a:rPr lang="en-CA" dirty="0"/>
              <a:t>(5,9,2.5,1) </a:t>
            </a:r>
          </a:p>
          <a:p>
            <a:pPr>
              <a:buNone/>
            </a:pPr>
            <a:r>
              <a:rPr lang="en-CA" dirty="0"/>
              <a:t>    = .788145 - .054799</a:t>
            </a:r>
          </a:p>
          <a:p>
            <a:pPr marL="0" indent="0">
              <a:buNone/>
            </a:pPr>
            <a:r>
              <a:rPr lang="en-CA" dirty="0"/>
              <a:t>   = 0.7333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7" name="Picture 6" descr="NormalExcelDiag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8292" y="3645024"/>
            <a:ext cx="4738124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2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Less-than pattern</a:t>
            </a:r>
            <a:endParaRPr lang="en-CA" dirty="0"/>
          </a:p>
          <a:p>
            <a:r>
              <a:rPr lang="en-CA" b="1" dirty="0"/>
              <a:t>What is the probability of less than 100 if  the mean = 91 and standard deviation = 12.5? </a:t>
            </a:r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=</a:t>
            </a:r>
            <a:r>
              <a:rPr lang="en-CA" dirty="0" err="1"/>
              <a:t>norm.dist</a:t>
            </a:r>
            <a:r>
              <a:rPr lang="en-CA" dirty="0"/>
              <a:t>(100,91,12.5,1) </a:t>
            </a:r>
          </a:p>
          <a:p>
            <a:r>
              <a:rPr lang="en-CA" dirty="0"/>
              <a:t>= 0.7642 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7" name="Picture 6" descr="NormalExcelDiag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1960" y="3212976"/>
            <a:ext cx="4176464" cy="306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4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/>
          <a:lstStyle/>
          <a:p>
            <a:r>
              <a:rPr lang="en-CA" dirty="0">
                <a:solidFill>
                  <a:srgbClr val="FF0000"/>
                </a:solidFill>
              </a:rPr>
              <a:t>Less-than pattern</a:t>
            </a:r>
          </a:p>
          <a:p>
            <a:r>
              <a:rPr lang="en-CA" b="1" dirty="0"/>
              <a:t>What is the probability of less than 79 if  the mean = 91 and standard deviation = 12.5? </a:t>
            </a:r>
          </a:p>
          <a:p>
            <a:endParaRPr lang="en-CA" dirty="0"/>
          </a:p>
          <a:p>
            <a:r>
              <a:rPr lang="en-CA" dirty="0"/>
              <a:t>=</a:t>
            </a:r>
            <a:r>
              <a:rPr lang="en-CA" dirty="0" err="1"/>
              <a:t>norm.dist</a:t>
            </a:r>
            <a:r>
              <a:rPr lang="en-CA" dirty="0"/>
              <a:t>(79,91,12.5,1)</a:t>
            </a:r>
          </a:p>
          <a:p>
            <a:pPr marL="0" indent="0">
              <a:buNone/>
            </a:pPr>
            <a:r>
              <a:rPr lang="en-CA" dirty="0"/>
              <a:t>     = 0.1685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Picture 6" descr="NormalExcelDiag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3284984"/>
            <a:ext cx="3946591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14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/>
          <a:lstStyle/>
          <a:p>
            <a:pPr lvl="0">
              <a:buClr>
                <a:srgbClr val="0BD0D9"/>
              </a:buClr>
            </a:pPr>
            <a:r>
              <a:rPr lang="en-CA" dirty="0">
                <a:solidFill>
                  <a:srgbClr val="FF0000"/>
                </a:solidFill>
              </a:rPr>
              <a:t>More-than pattern</a:t>
            </a:r>
          </a:p>
          <a:p>
            <a:pPr lvl="0">
              <a:buClr>
                <a:srgbClr val="0BD0D9"/>
              </a:buClr>
            </a:pPr>
            <a:r>
              <a:rPr lang="en-CA" b="1" dirty="0">
                <a:solidFill>
                  <a:prstClr val="black"/>
                </a:solidFill>
              </a:rPr>
              <a:t>What is the probability of more than 63 if  mean = 67 and standard deviation = 7.5?</a:t>
            </a:r>
          </a:p>
          <a:p>
            <a:endParaRPr lang="en-CA" dirty="0"/>
          </a:p>
          <a:p>
            <a:r>
              <a:rPr lang="en-CA" dirty="0"/>
              <a:t>=1-norm.dist(63,67,7.5,1)</a:t>
            </a:r>
          </a:p>
          <a:p>
            <a:pPr>
              <a:buNone/>
            </a:pPr>
            <a:r>
              <a:rPr lang="en-CA" dirty="0"/>
              <a:t>    =1 - .296901</a:t>
            </a:r>
          </a:p>
          <a:p>
            <a:pPr marL="0" indent="0">
              <a:buNone/>
            </a:pPr>
            <a:r>
              <a:rPr lang="en-CA" dirty="0"/>
              <a:t>    = 0.70310</a:t>
            </a:r>
          </a:p>
          <a:p>
            <a:pPr marL="0" indent="0">
              <a:buNone/>
            </a:pPr>
            <a:r>
              <a:rPr lang="en-CA" dirty="0"/>
              <a:t>    = 70%</a:t>
            </a:r>
          </a:p>
          <a:p>
            <a:pPr lvl="0">
              <a:buClr>
                <a:srgbClr val="0BD0D9"/>
              </a:buClr>
            </a:pPr>
            <a:endParaRPr lang="en-CA" dirty="0">
              <a:solidFill>
                <a:prstClr val="black"/>
              </a:solidFill>
            </a:endParaRP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7" name="Picture 6" descr="NormalExcelDiag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3212975"/>
            <a:ext cx="4310826" cy="273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82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/>
          <a:lstStyle/>
          <a:p>
            <a:pPr lvl="0">
              <a:buClr>
                <a:srgbClr val="0BD0D9"/>
              </a:buClr>
            </a:pPr>
            <a:r>
              <a:rPr lang="en-CA" dirty="0">
                <a:solidFill>
                  <a:srgbClr val="FF0000"/>
                </a:solidFill>
              </a:rPr>
              <a:t>More-than pattern</a:t>
            </a:r>
          </a:p>
          <a:p>
            <a:pPr lvl="0">
              <a:buClr>
                <a:srgbClr val="0BD0D9"/>
              </a:buClr>
            </a:pPr>
            <a:r>
              <a:rPr lang="en-CA" b="1" dirty="0">
                <a:solidFill>
                  <a:prstClr val="black"/>
                </a:solidFill>
              </a:rPr>
              <a:t>What is the probability of more than 99 if         mean = 75 and standard deviation = 17.5</a:t>
            </a:r>
          </a:p>
          <a:p>
            <a:endParaRPr lang="en-CA" dirty="0"/>
          </a:p>
          <a:p>
            <a:r>
              <a:rPr lang="en-CA" dirty="0"/>
              <a:t>=1-norm.dist(99,75,17.5,1)</a:t>
            </a:r>
          </a:p>
          <a:p>
            <a:pPr>
              <a:buNone/>
            </a:pPr>
            <a:r>
              <a:rPr lang="en-CA" dirty="0"/>
              <a:t>    = 1 - .914879</a:t>
            </a:r>
          </a:p>
          <a:p>
            <a:pPr marL="0" indent="0">
              <a:buNone/>
            </a:pPr>
            <a:r>
              <a:rPr lang="en-CA" dirty="0"/>
              <a:t>    = 0.0853 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7" name="Picture 6" descr="NormalExcelDiag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9992" y="2636912"/>
            <a:ext cx="3816424" cy="361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38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Summary so far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916832"/>
            <a:ext cx="8507288" cy="4389120"/>
          </a:xfrm>
        </p:spPr>
        <p:txBody>
          <a:bodyPr>
            <a:normAutofit/>
          </a:bodyPr>
          <a:lstStyle/>
          <a:p>
            <a:r>
              <a:rPr lang="en-CA" sz="2400" dirty="0"/>
              <a:t>Less than:     plug values into function</a:t>
            </a:r>
          </a:p>
          <a:p>
            <a:r>
              <a:rPr lang="en-CA" sz="2400" dirty="0"/>
              <a:t> More than:   = 1 – function</a:t>
            </a:r>
          </a:p>
          <a:p>
            <a:r>
              <a:rPr lang="en-CA" sz="2400" dirty="0"/>
              <a:t> Between:      =function – function</a:t>
            </a:r>
          </a:p>
          <a:p>
            <a:endParaRPr lang="en-CA" dirty="0"/>
          </a:p>
          <a:p>
            <a:r>
              <a:rPr lang="en-CA" dirty="0"/>
              <a:t>Use =</a:t>
            </a:r>
            <a:r>
              <a:rPr lang="en-CA" dirty="0" err="1"/>
              <a:t>norm.dist</a:t>
            </a:r>
            <a:r>
              <a:rPr lang="en-CA" dirty="0"/>
              <a:t>(</a:t>
            </a:r>
            <a:r>
              <a:rPr lang="en-CA" dirty="0" err="1"/>
              <a:t>x,mean,std</a:t>
            </a:r>
            <a:r>
              <a:rPr lang="en-CA" dirty="0"/>
              <a:t> deviation, 1) for the function if it is a normal distribution problem.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216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 to website and do normal distribution problems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4476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Z to probability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Sometimes the question gives you the z value, and asks for the probability. </a:t>
            </a:r>
          </a:p>
          <a:p>
            <a:r>
              <a:rPr lang="en-CA" dirty="0"/>
              <a:t>For Excel users, this means you use =</a:t>
            </a:r>
            <a:r>
              <a:rPr lang="en-CA" dirty="0" err="1"/>
              <a:t>norm.</a:t>
            </a:r>
            <a:r>
              <a:rPr lang="en-CA" dirty="0" err="1">
                <a:solidFill>
                  <a:srgbClr val="FF0000"/>
                </a:solidFill>
              </a:rPr>
              <a:t>S.</a:t>
            </a:r>
            <a:r>
              <a:rPr lang="en-CA" dirty="0" err="1"/>
              <a:t>dist</a:t>
            </a:r>
            <a:r>
              <a:rPr lang="en-CA" dirty="0"/>
              <a:t>(z) instead of =</a:t>
            </a:r>
            <a:r>
              <a:rPr lang="en-CA" dirty="0" err="1"/>
              <a:t>norm.dist</a:t>
            </a:r>
            <a:r>
              <a:rPr lang="en-CA" dirty="0"/>
              <a:t> for the function. </a:t>
            </a:r>
          </a:p>
          <a:p>
            <a:r>
              <a:rPr lang="en-CA" dirty="0"/>
              <a:t>The only difference is the S in the middle of </a:t>
            </a:r>
            <a:r>
              <a:rPr lang="en-CA" dirty="0" err="1"/>
              <a:t>norm.S.dist</a:t>
            </a:r>
            <a:endParaRPr lang="en-CA" dirty="0"/>
          </a:p>
          <a:p>
            <a:r>
              <a:rPr lang="en-CA" dirty="0"/>
              <a:t>You will know if you are using the wrong function, because </a:t>
            </a:r>
          </a:p>
          <a:p>
            <a:pPr lvl="1"/>
            <a:r>
              <a:rPr lang="en-CA" dirty="0"/>
              <a:t>=</a:t>
            </a:r>
            <a:r>
              <a:rPr lang="en-CA" dirty="0" err="1"/>
              <a:t>norm.S.dist</a:t>
            </a:r>
            <a:r>
              <a:rPr lang="en-CA" dirty="0"/>
              <a:t> only asks for the z value</a:t>
            </a:r>
          </a:p>
          <a:p>
            <a:pPr lvl="1"/>
            <a:r>
              <a:rPr lang="en-CA" dirty="0"/>
              <a:t>=</a:t>
            </a:r>
            <a:r>
              <a:rPr lang="en-CA" dirty="0" err="1"/>
              <a:t>norm.dist</a:t>
            </a:r>
            <a:r>
              <a:rPr lang="en-CA" dirty="0"/>
              <a:t> asks for x, mean, std deviation, and cumulative</a:t>
            </a:r>
          </a:p>
          <a:p>
            <a:r>
              <a:rPr lang="en-CA" b="1" dirty="0"/>
              <a:t>Pay attention </a:t>
            </a:r>
            <a:r>
              <a:rPr lang="en-CA" dirty="0"/>
              <a:t>to the use of negatives</a:t>
            </a:r>
          </a:p>
          <a:p>
            <a:pPr lvl="1"/>
            <a:r>
              <a:rPr lang="en-CA" dirty="0">
                <a:solidFill>
                  <a:srgbClr val="FF0000"/>
                </a:solidFill>
              </a:rPr>
              <a:t>Subtract</a:t>
            </a:r>
            <a:r>
              <a:rPr lang="en-CA" dirty="0"/>
              <a:t>ing using a negative sign =</a:t>
            </a:r>
            <a:r>
              <a:rPr lang="en-CA" dirty="0" err="1"/>
              <a:t>norm.s.dist</a:t>
            </a:r>
            <a:r>
              <a:rPr lang="en-CA" dirty="0"/>
              <a:t> </a:t>
            </a:r>
            <a:r>
              <a:rPr lang="en-CA" dirty="0">
                <a:solidFill>
                  <a:srgbClr val="FF0000"/>
                </a:solidFill>
              </a:rPr>
              <a:t>–</a:t>
            </a:r>
            <a:r>
              <a:rPr lang="en-CA" dirty="0"/>
              <a:t> </a:t>
            </a:r>
            <a:r>
              <a:rPr lang="en-CA" dirty="0" err="1"/>
              <a:t>norm.s.dist</a:t>
            </a:r>
            <a:endParaRPr lang="en-CA" dirty="0"/>
          </a:p>
          <a:p>
            <a:pPr lvl="1"/>
            <a:r>
              <a:rPr lang="en-CA" dirty="0">
                <a:solidFill>
                  <a:srgbClr val="FF0000"/>
                </a:solidFill>
              </a:rPr>
              <a:t>Negative</a:t>
            </a:r>
            <a:r>
              <a:rPr lang="en-CA" dirty="0"/>
              <a:t> z value.  =</a:t>
            </a:r>
            <a:r>
              <a:rPr lang="en-CA" dirty="0" err="1"/>
              <a:t>norm.S.dist</a:t>
            </a:r>
            <a:r>
              <a:rPr lang="en-CA" dirty="0"/>
              <a:t>(</a:t>
            </a:r>
            <a:r>
              <a:rPr lang="en-CA" dirty="0">
                <a:solidFill>
                  <a:srgbClr val="FF0000"/>
                </a:solidFill>
              </a:rPr>
              <a:t>-</a:t>
            </a:r>
            <a:r>
              <a:rPr lang="en-CA" dirty="0"/>
              <a:t>z,1) </a:t>
            </a:r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4491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CA" b="1" dirty="0"/>
              <a:t>What is the probability for the area between z= -2.80 and z= -0.19?</a:t>
            </a:r>
          </a:p>
          <a:p>
            <a:endParaRPr lang="en-CA" b="1" dirty="0"/>
          </a:p>
          <a:p>
            <a:r>
              <a:rPr lang="en-CA" dirty="0">
                <a:solidFill>
                  <a:prstClr val="black"/>
                </a:solidFill>
              </a:rPr>
              <a:t>-</a:t>
            </a:r>
            <a:r>
              <a:rPr lang="en-CA" dirty="0" err="1">
                <a:solidFill>
                  <a:prstClr val="black"/>
                </a:solidFill>
              </a:rPr>
              <a:t>norm.S.dist</a:t>
            </a:r>
            <a:r>
              <a:rPr lang="en-CA" dirty="0">
                <a:solidFill>
                  <a:prstClr val="black"/>
                </a:solidFill>
              </a:rPr>
              <a:t>(z,1)</a:t>
            </a:r>
          </a:p>
          <a:p>
            <a:pPr lvl="1"/>
            <a:r>
              <a:rPr lang="en-CA" dirty="0">
                <a:solidFill>
                  <a:prstClr val="black"/>
                </a:solidFill>
              </a:rPr>
              <a:t>We always add the ‘,1’ after the z value</a:t>
            </a:r>
          </a:p>
          <a:p>
            <a:r>
              <a:rPr lang="en-CA" dirty="0">
                <a:solidFill>
                  <a:prstClr val="black"/>
                </a:solidFill>
              </a:rPr>
              <a:t>=</a:t>
            </a:r>
            <a:r>
              <a:rPr lang="en-CA" dirty="0" err="1">
                <a:solidFill>
                  <a:prstClr val="black"/>
                </a:solidFill>
              </a:rPr>
              <a:t>norm.S.dist</a:t>
            </a:r>
            <a:r>
              <a:rPr lang="en-CA" dirty="0">
                <a:solidFill>
                  <a:prstClr val="black"/>
                </a:solidFill>
              </a:rPr>
              <a:t>(-.19,1) – </a:t>
            </a:r>
            <a:r>
              <a:rPr lang="en-CA" dirty="0" err="1">
                <a:solidFill>
                  <a:prstClr val="black"/>
                </a:solidFill>
              </a:rPr>
              <a:t>norm.S.dist</a:t>
            </a:r>
            <a:r>
              <a:rPr lang="en-CA" dirty="0">
                <a:solidFill>
                  <a:prstClr val="black"/>
                </a:solidFill>
              </a:rPr>
              <a:t>(-2.8,1)</a:t>
            </a:r>
          </a:p>
          <a:p>
            <a:pPr marL="0" indent="0">
              <a:buNone/>
            </a:pPr>
            <a:r>
              <a:rPr lang="en-CA" dirty="0">
                <a:solidFill>
                  <a:prstClr val="black"/>
                </a:solidFill>
              </a:rPr>
              <a:t>   = .422</a:t>
            </a:r>
          </a:p>
          <a:p>
            <a:endParaRPr lang="en-CA" dirty="0">
              <a:solidFill>
                <a:prstClr val="black"/>
              </a:solidFill>
            </a:endParaRPr>
          </a:p>
          <a:p>
            <a:endParaRPr lang="en-CA" dirty="0">
              <a:solidFill>
                <a:prstClr val="black"/>
              </a:solidFill>
            </a:endParaRPr>
          </a:p>
          <a:p>
            <a:r>
              <a:rPr lang="en-CA" dirty="0">
                <a:solidFill>
                  <a:prstClr val="black"/>
                </a:solidFill>
              </a:rPr>
              <a:t>Don’t forget the negative sign for z if z is negative</a:t>
            </a:r>
          </a:p>
          <a:p>
            <a:r>
              <a:rPr lang="en-CA" dirty="0">
                <a:solidFill>
                  <a:prstClr val="black"/>
                </a:solidFill>
              </a:rPr>
              <a:t>Notice negative z sign in the brackets versus negative sign for subtraction between the functions</a:t>
            </a:r>
          </a:p>
          <a:p>
            <a:r>
              <a:rPr lang="en-CA" dirty="0">
                <a:solidFill>
                  <a:prstClr val="black"/>
                </a:solidFill>
              </a:rPr>
              <a:t>Notice the larger negative value has a smaller absolute number</a:t>
            </a:r>
          </a:p>
          <a:p>
            <a:endParaRPr lang="en-CA" dirty="0">
              <a:solidFill>
                <a:prstClr val="black"/>
              </a:solidFill>
            </a:endParaRPr>
          </a:p>
          <a:p>
            <a:endParaRPr lang="en-CA" b="1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59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/>
          <a:lstStyle/>
          <a:p>
            <a:r>
              <a:rPr lang="en-CA" b="1" dirty="0"/>
              <a:t>What is the probability for area </a:t>
            </a:r>
            <a:r>
              <a:rPr lang="en-CA" b="1" dirty="0">
                <a:solidFill>
                  <a:srgbClr val="FF0000"/>
                </a:solidFill>
              </a:rPr>
              <a:t>less than </a:t>
            </a:r>
            <a:r>
              <a:rPr lang="en-CA" b="1" dirty="0"/>
              <a:t>z= -0.94? </a:t>
            </a:r>
          </a:p>
          <a:p>
            <a:r>
              <a:rPr lang="en-CA" dirty="0">
                <a:solidFill>
                  <a:prstClr val="black"/>
                </a:solidFill>
              </a:rPr>
              <a:t>=</a:t>
            </a:r>
            <a:r>
              <a:rPr lang="en-CA" dirty="0" err="1">
                <a:solidFill>
                  <a:prstClr val="black"/>
                </a:solidFill>
              </a:rPr>
              <a:t>norm.s.dist</a:t>
            </a:r>
            <a:r>
              <a:rPr lang="en-CA" dirty="0">
                <a:solidFill>
                  <a:prstClr val="black"/>
                </a:solidFill>
              </a:rPr>
              <a:t>(-0.94,1) </a:t>
            </a:r>
          </a:p>
          <a:p>
            <a:pPr marL="0" indent="0">
              <a:buNone/>
            </a:pPr>
            <a:r>
              <a:rPr lang="en-CA" dirty="0">
                <a:solidFill>
                  <a:prstClr val="black"/>
                </a:solidFill>
              </a:rPr>
              <a:t>      = .174</a:t>
            </a:r>
          </a:p>
          <a:p>
            <a:endParaRPr lang="en-CA" dirty="0"/>
          </a:p>
          <a:p>
            <a:endParaRPr lang="en-CA" dirty="0"/>
          </a:p>
          <a:p>
            <a:r>
              <a:rPr lang="en-CA" b="1" dirty="0"/>
              <a:t>What is probability for area </a:t>
            </a:r>
            <a:r>
              <a:rPr lang="en-CA" b="1" dirty="0">
                <a:solidFill>
                  <a:srgbClr val="FF0000"/>
                </a:solidFill>
              </a:rPr>
              <a:t>more than </a:t>
            </a:r>
            <a:r>
              <a:rPr lang="en-CA" b="1" dirty="0"/>
              <a:t>z = -.98 ?</a:t>
            </a:r>
          </a:p>
          <a:p>
            <a:r>
              <a:rPr lang="en-CA" dirty="0">
                <a:solidFill>
                  <a:prstClr val="black"/>
                </a:solidFill>
              </a:rPr>
              <a:t>=1-norm.s.dist(-.98,1)</a:t>
            </a:r>
          </a:p>
          <a:p>
            <a:pPr marL="0" indent="0">
              <a:buNone/>
            </a:pPr>
            <a:r>
              <a:rPr lang="en-CA" dirty="0">
                <a:solidFill>
                  <a:prstClr val="black"/>
                </a:solidFill>
              </a:rPr>
              <a:t>    = .8365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05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 to website and do z to probability problems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472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Probability to 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We learned to calculate </a:t>
            </a:r>
          </a:p>
          <a:p>
            <a:pPr marL="850392" lvl="1" indent="-457200">
              <a:buSzPct val="100000"/>
              <a:buFont typeface="+mj-lt"/>
              <a:buAutoNum type="arabicPeriod"/>
            </a:pPr>
            <a:r>
              <a:rPr lang="en-CA" dirty="0"/>
              <a:t>Data (mean, S.D., X)  </a:t>
            </a:r>
            <a:r>
              <a:rPr lang="en-CA" dirty="0">
                <a:sym typeface="Wingdings" pitchFamily="2" charset="2"/>
              </a:rPr>
              <a:t>  =</a:t>
            </a:r>
            <a:r>
              <a:rPr lang="en-CA" dirty="0" err="1">
                <a:sym typeface="Wingdings" pitchFamily="2" charset="2"/>
              </a:rPr>
              <a:t>norm.dist</a:t>
            </a:r>
            <a:r>
              <a:rPr lang="en-CA" dirty="0">
                <a:sym typeface="Wingdings" pitchFamily="2" charset="2"/>
              </a:rPr>
              <a:t>      probability</a:t>
            </a:r>
          </a:p>
          <a:p>
            <a:pPr marL="850392" lvl="1" indent="-457200">
              <a:buSzPct val="100000"/>
              <a:buFont typeface="+mj-lt"/>
              <a:buAutoNum type="arabicPeriod"/>
            </a:pPr>
            <a:r>
              <a:rPr lang="en-CA" dirty="0">
                <a:sym typeface="Wingdings" pitchFamily="2" charset="2"/>
              </a:rPr>
              <a:t>Z                                     =</a:t>
            </a:r>
            <a:r>
              <a:rPr lang="en-CA" dirty="0" err="1">
                <a:sym typeface="Wingdings" pitchFamily="2" charset="2"/>
              </a:rPr>
              <a:t>norm.S.dist</a:t>
            </a:r>
            <a:r>
              <a:rPr lang="en-CA" dirty="0">
                <a:sym typeface="Wingdings" pitchFamily="2" charset="2"/>
              </a:rPr>
              <a:t>  probability</a:t>
            </a:r>
          </a:p>
          <a:p>
            <a:pPr lvl="1"/>
            <a:endParaRPr lang="en-CA" dirty="0">
              <a:sym typeface="Wingdings" pitchFamily="2" charset="2"/>
            </a:endParaRPr>
          </a:p>
          <a:p>
            <a:r>
              <a:rPr lang="en-CA" dirty="0">
                <a:sym typeface="Wingdings" pitchFamily="2" charset="2"/>
              </a:rPr>
              <a:t>We can also go backwards</a:t>
            </a:r>
          </a:p>
          <a:p>
            <a:pPr lvl="1"/>
            <a:r>
              <a:rPr lang="en-CA" dirty="0">
                <a:sym typeface="Wingdings" pitchFamily="2" charset="2"/>
              </a:rPr>
              <a:t>probability                      =</a:t>
            </a:r>
            <a:r>
              <a:rPr lang="en-CA" dirty="0" err="1">
                <a:sym typeface="Wingdings" pitchFamily="2" charset="2"/>
              </a:rPr>
              <a:t>norm.s.inv</a:t>
            </a:r>
            <a:r>
              <a:rPr lang="en-CA" dirty="0">
                <a:sym typeface="Wingdings" pitchFamily="2" charset="2"/>
              </a:rPr>
              <a:t>         Z </a:t>
            </a:r>
          </a:p>
          <a:p>
            <a:pPr lvl="1"/>
            <a:r>
              <a:rPr lang="en-CA" dirty="0">
                <a:sym typeface="Wingdings" pitchFamily="2" charset="2"/>
              </a:rPr>
              <a:t>Probability                      =</a:t>
            </a:r>
            <a:r>
              <a:rPr lang="en-CA" dirty="0" err="1">
                <a:sym typeface="Wingdings" pitchFamily="2" charset="2"/>
              </a:rPr>
              <a:t>norm.inv</a:t>
            </a:r>
            <a:r>
              <a:rPr lang="en-CA" dirty="0">
                <a:sym typeface="Wingdings" pitchFamily="2" charset="2"/>
              </a:rPr>
              <a:t>           X</a:t>
            </a:r>
          </a:p>
          <a:p>
            <a:pPr lvl="1"/>
            <a:endParaRPr lang="en-CA" dirty="0">
              <a:sym typeface="Wingdings" pitchFamily="2" charset="2"/>
            </a:endParaRPr>
          </a:p>
          <a:p>
            <a:r>
              <a:rPr lang="en-CA" dirty="0">
                <a:sym typeface="Wingdings" pitchFamily="2" charset="2"/>
              </a:rPr>
              <a:t>This is a </a:t>
            </a:r>
            <a:r>
              <a:rPr lang="en-CA" dirty="0">
                <a:solidFill>
                  <a:srgbClr val="FF0000"/>
                </a:solidFill>
                <a:sym typeface="Wingdings" pitchFamily="2" charset="2"/>
              </a:rPr>
              <a:t>crucial</a:t>
            </a:r>
            <a:r>
              <a:rPr lang="en-CA" dirty="0">
                <a:sym typeface="Wingdings" pitchFamily="2" charset="2"/>
              </a:rPr>
              <a:t> item as probability to z is used in many other formulas such as confidence testing, hypothesis testing, and sample size.  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0579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Formula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If z = (x – mean) / standard deviation, we can use algebra to show </a:t>
            </a:r>
          </a:p>
          <a:p>
            <a:pPr marL="0" indent="0" algn="ctr">
              <a:buNone/>
            </a:pPr>
            <a:r>
              <a:rPr lang="en-CA" dirty="0"/>
              <a:t>x  = z(standard deviation) + mean</a:t>
            </a:r>
          </a:p>
          <a:p>
            <a:pPr marL="0" indent="0" algn="ctr">
              <a:buNone/>
            </a:pPr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1204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31904"/>
          </a:xfrm>
        </p:spPr>
        <p:txBody>
          <a:bodyPr/>
          <a:lstStyle/>
          <a:p>
            <a:r>
              <a:rPr lang="en-CA" b="1" dirty="0"/>
              <a:t>What is a </a:t>
            </a:r>
            <a:r>
              <a:rPr lang="en-CA" b="1" dirty="0">
                <a:solidFill>
                  <a:srgbClr val="FF0000"/>
                </a:solidFill>
              </a:rPr>
              <a:t>z score </a:t>
            </a:r>
            <a:r>
              <a:rPr lang="en-CA" b="1" dirty="0"/>
              <a:t>for a probability of </a:t>
            </a:r>
            <a:r>
              <a:rPr lang="en-CA" b="1" dirty="0">
                <a:solidFill>
                  <a:srgbClr val="FF0000"/>
                </a:solidFill>
              </a:rPr>
              <a:t>less than </a:t>
            </a:r>
            <a:r>
              <a:rPr lang="en-CA" b="1" dirty="0"/>
              <a:t>81%, mean = 71, standard deviation = 26.98?</a:t>
            </a:r>
          </a:p>
          <a:p>
            <a:endParaRPr lang="en-CA" b="1" dirty="0"/>
          </a:p>
          <a:p>
            <a:pPr lvl="1"/>
            <a:r>
              <a:rPr lang="en-CA" dirty="0"/>
              <a:t>=</a:t>
            </a:r>
            <a:r>
              <a:rPr lang="en-CA" dirty="0" err="1"/>
              <a:t>norm.s.inv</a:t>
            </a:r>
            <a:r>
              <a:rPr lang="en-CA" dirty="0"/>
              <a:t>(probability)</a:t>
            </a:r>
          </a:p>
          <a:p>
            <a:pPr lvl="1"/>
            <a:r>
              <a:rPr lang="en-CA" dirty="0"/>
              <a:t>=</a:t>
            </a:r>
            <a:r>
              <a:rPr lang="en-CA" dirty="0" err="1"/>
              <a:t>norm.s.inv</a:t>
            </a:r>
            <a:r>
              <a:rPr lang="en-CA" dirty="0"/>
              <a:t>(.81)</a:t>
            </a:r>
          </a:p>
          <a:p>
            <a:pPr marL="393192" lvl="1" indent="0">
              <a:buNone/>
            </a:pPr>
            <a:r>
              <a:rPr lang="en-CA" dirty="0"/>
              <a:t>    = +0.88</a:t>
            </a:r>
          </a:p>
          <a:p>
            <a:pPr marL="393192" lvl="1" indent="0">
              <a:buNone/>
            </a:pPr>
            <a:endParaRPr lang="en-CA" dirty="0"/>
          </a:p>
          <a:p>
            <a:r>
              <a:rPr lang="en-CA" dirty="0"/>
              <a:t>We will do many more of this type of question in later chapters of the course. 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6" name="Picture 5" descr="ZtoXExcel1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1844824"/>
            <a:ext cx="3960440" cy="188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214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/>
          <a:lstStyle/>
          <a:p>
            <a:r>
              <a:rPr lang="en-CA" b="1" dirty="0">
                <a:solidFill>
                  <a:srgbClr val="FF0000"/>
                </a:solidFill>
              </a:rPr>
              <a:t>What is X </a:t>
            </a:r>
            <a:r>
              <a:rPr lang="en-CA" b="1" dirty="0"/>
              <a:t>if the probability is </a:t>
            </a:r>
            <a:r>
              <a:rPr lang="en-CA" b="1" i="1" dirty="0"/>
              <a:t>less</a:t>
            </a:r>
            <a:r>
              <a:rPr lang="en-CA" b="1" dirty="0"/>
              <a:t> than 81%, mean = 71, standard deviation = 26.98? </a:t>
            </a:r>
          </a:p>
          <a:p>
            <a:endParaRPr lang="en-CA" b="1" dirty="0"/>
          </a:p>
          <a:p>
            <a:r>
              <a:rPr lang="en-CA" sz="2400" dirty="0"/>
              <a:t>=</a:t>
            </a:r>
            <a:r>
              <a:rPr lang="en-CA" sz="2400" dirty="0" err="1"/>
              <a:t>norm.inv</a:t>
            </a:r>
            <a:r>
              <a:rPr lang="en-CA" sz="2400" dirty="0"/>
              <a:t>(probability, mean, std deviation)</a:t>
            </a:r>
          </a:p>
          <a:p>
            <a:r>
              <a:rPr lang="en-CA" sz="2400" dirty="0"/>
              <a:t>=</a:t>
            </a:r>
            <a:r>
              <a:rPr lang="en-CA" sz="2400" dirty="0" err="1"/>
              <a:t>norm.inv</a:t>
            </a:r>
            <a:r>
              <a:rPr lang="en-CA" sz="2400" dirty="0"/>
              <a:t>(.81,71,26.98)</a:t>
            </a:r>
          </a:p>
          <a:p>
            <a:pPr marL="0" indent="0">
              <a:buNone/>
            </a:pPr>
            <a:r>
              <a:rPr lang="en-CA" sz="2400" dirty="0"/>
              <a:t>    = 94.74</a:t>
            </a:r>
          </a:p>
          <a:p>
            <a:pPr marL="0" indent="0">
              <a:buNone/>
            </a:pPr>
            <a:r>
              <a:rPr lang="en-CA" sz="2400" dirty="0"/>
              <a:t>    = 95</a:t>
            </a:r>
          </a:p>
          <a:p>
            <a:endParaRPr lang="en-CA" sz="2400" dirty="0"/>
          </a:p>
          <a:p>
            <a:pPr>
              <a:buNone/>
            </a:pPr>
            <a:endParaRPr lang="en-CA" sz="2400" dirty="0"/>
          </a:p>
          <a:p>
            <a:r>
              <a:rPr lang="en-CA" sz="2400" dirty="0"/>
              <a:t>Use NORM.</a:t>
            </a:r>
            <a:r>
              <a:rPr lang="en-CA" sz="2400" dirty="0">
                <a:solidFill>
                  <a:srgbClr val="FF0000"/>
                </a:solidFill>
              </a:rPr>
              <a:t>S.</a:t>
            </a:r>
            <a:r>
              <a:rPr lang="en-CA" sz="2400" dirty="0"/>
              <a:t>INV for probability to Z value</a:t>
            </a:r>
          </a:p>
          <a:p>
            <a:r>
              <a:rPr lang="en-CA" sz="2400" dirty="0"/>
              <a:t>Use NORM.INV for probability to X value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6" name="Picture 5" descr="ZtoXExcel1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79" y="2787322"/>
            <a:ext cx="3384377" cy="215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9010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 fontScale="85000" lnSpcReduction="10000"/>
          </a:bodyPr>
          <a:lstStyle/>
          <a:p>
            <a:r>
              <a:rPr lang="en-CA" b="1" dirty="0"/>
              <a:t>You get a job offer if you can score in the top 20% of our statistics class. What grade would you need if mean = 53, standard deviation is 14?</a:t>
            </a:r>
          </a:p>
          <a:p>
            <a:endParaRPr lang="en-CA" dirty="0"/>
          </a:p>
          <a:p>
            <a:r>
              <a:rPr lang="en-CA" dirty="0"/>
              <a:t>=</a:t>
            </a:r>
            <a:r>
              <a:rPr lang="en-CA" dirty="0" err="1"/>
              <a:t>norm.inv</a:t>
            </a:r>
            <a:r>
              <a:rPr lang="en-CA" dirty="0"/>
              <a:t>(.8,53,14)</a:t>
            </a:r>
          </a:p>
          <a:p>
            <a:r>
              <a:rPr lang="en-CA" dirty="0"/>
              <a:t> = 64.78</a:t>
            </a:r>
          </a:p>
          <a:p>
            <a:r>
              <a:rPr lang="en-CA" dirty="0"/>
              <a:t>Answer: You need 65 or higher to be in the top 20% of the class.</a:t>
            </a:r>
          </a:p>
          <a:p>
            <a:endParaRPr lang="en-CA" dirty="0"/>
          </a:p>
          <a:p>
            <a:r>
              <a:rPr lang="en-CA" dirty="0"/>
              <a:t>Notice the value of X dividing the top 20% of the class from the bottom 80% is exactly the same  whether  you count from 0% up to 80%, or count down from 100% to 80%. </a:t>
            </a:r>
          </a:p>
          <a:p>
            <a:r>
              <a:rPr lang="en-CA" dirty="0"/>
              <a:t>Excel is better counting from 0 up, so we use 80%.</a:t>
            </a:r>
          </a:p>
          <a:p>
            <a:r>
              <a:rPr lang="en-CA" dirty="0"/>
              <a:t>Whether the question asks for </a:t>
            </a:r>
            <a:r>
              <a:rPr lang="en-CA" dirty="0">
                <a:solidFill>
                  <a:srgbClr val="FF0000"/>
                </a:solidFill>
              </a:rPr>
              <a:t>more than </a:t>
            </a:r>
            <a:r>
              <a:rPr lang="en-CA" dirty="0"/>
              <a:t>80% or </a:t>
            </a:r>
            <a:r>
              <a:rPr lang="en-CA" dirty="0">
                <a:solidFill>
                  <a:srgbClr val="FF0000"/>
                </a:solidFill>
              </a:rPr>
              <a:t>less than </a:t>
            </a:r>
            <a:r>
              <a:rPr lang="en-CA" dirty="0"/>
              <a:t>80%, the value of X at that dividing point is the same so X, unlike probability, does not require the =1 – function method.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07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 to website, do probability to z questions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1112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54A838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3170</TotalTime>
  <Words>1840</Words>
  <Application>Microsoft Office PowerPoint</Application>
  <PresentationFormat>On-screen Show (4:3)</PresentationFormat>
  <Paragraphs>248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Calibri</vt:lpstr>
      <vt:lpstr>Constantia</vt:lpstr>
      <vt:lpstr>Wingdings 2</vt:lpstr>
      <vt:lpstr>Flow</vt:lpstr>
      <vt:lpstr>1_Custom Design</vt:lpstr>
      <vt:lpstr>Custom Design</vt:lpstr>
      <vt:lpstr>Normal distribution</vt:lpstr>
      <vt:lpstr>Normal distributions </vt:lpstr>
      <vt:lpstr>Is my data normal? </vt:lpstr>
      <vt:lpstr>Normal distributions</vt:lpstr>
      <vt:lpstr>How to calculate</vt:lpstr>
      <vt:lpstr>PowerPoint Presentation</vt:lpstr>
      <vt:lpstr>PowerPoint Presentation</vt:lpstr>
      <vt:lpstr>Half the probabilities are below the mean</vt:lpstr>
      <vt:lpstr>Normal distribution problems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 so far</vt:lpstr>
      <vt:lpstr>PowerPoint Presentation</vt:lpstr>
      <vt:lpstr>Z to probability</vt:lpstr>
      <vt:lpstr>PowerPoint Presentation</vt:lpstr>
      <vt:lpstr>PowerPoint Presentation</vt:lpstr>
      <vt:lpstr>PowerPoint Presentation</vt:lpstr>
      <vt:lpstr>Probability to Z</vt:lpstr>
      <vt:lpstr>Formula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Confidence Intervals</dc:title>
  <dc:creator>terry</dc:creator>
  <cp:lastModifiedBy>Terry James</cp:lastModifiedBy>
  <cp:revision>278</cp:revision>
  <dcterms:created xsi:type="dcterms:W3CDTF">2011-06-04T14:50:34Z</dcterms:created>
  <dcterms:modified xsi:type="dcterms:W3CDTF">2020-04-18T15:14:29Z</dcterms:modified>
</cp:coreProperties>
</file>