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4"/>
  </p:notesMasterIdLst>
  <p:sldIdLst>
    <p:sldId id="256" r:id="rId4"/>
    <p:sldId id="263" r:id="rId5"/>
    <p:sldId id="264" r:id="rId6"/>
    <p:sldId id="265" r:id="rId7"/>
    <p:sldId id="266" r:id="rId8"/>
    <p:sldId id="262" r:id="rId9"/>
    <p:sldId id="267" r:id="rId10"/>
    <p:sldId id="268" r:id="rId11"/>
    <p:sldId id="269" r:id="rId12"/>
    <p:sldId id="270" r:id="rId13"/>
    <p:sldId id="276" r:id="rId14"/>
    <p:sldId id="275" r:id="rId15"/>
    <p:sldId id="278" r:id="rId16"/>
    <p:sldId id="277" r:id="rId17"/>
    <p:sldId id="271" r:id="rId18"/>
    <p:sldId id="272" r:id="rId19"/>
    <p:sldId id="274" r:id="rId20"/>
    <p:sldId id="279" r:id="rId21"/>
    <p:sldId id="280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96" d="100"/>
          <a:sy n="96" d="100"/>
        </p:scale>
        <p:origin x="84" y="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owingknowing.com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owingknowing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Oh Wow, </a:t>
            </a:r>
            <a:r>
              <a:rPr lang="en-US" dirty="0"/>
              <a:t>I’m in statistics!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Are you ‘afraid’  of 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If I have trouble with numbers, will I fail?</a:t>
            </a:r>
          </a:p>
          <a:p>
            <a:r>
              <a:rPr lang="en-CA" dirty="0"/>
              <a:t>Count all the mathematics needed in the formulas</a:t>
            </a:r>
          </a:p>
          <a:p>
            <a:pPr lvl="1"/>
            <a:r>
              <a:rPr lang="en-CA" dirty="0"/>
              <a:t>13%  </a:t>
            </a:r>
            <a:r>
              <a:rPr lang="en-CA" sz="2600" dirty="0"/>
              <a:t>add, 19% subtract, 25% divide, 22% multiply</a:t>
            </a:r>
          </a:p>
          <a:p>
            <a:pPr lvl="2"/>
            <a:r>
              <a:rPr lang="en-CA" dirty="0">
                <a:solidFill>
                  <a:srgbClr val="FF0000"/>
                </a:solidFill>
              </a:rPr>
              <a:t>79% of all calculations are simple arithmetic!!!!! </a:t>
            </a:r>
          </a:p>
          <a:p>
            <a:pPr lvl="1"/>
            <a:r>
              <a:rPr lang="en-CA" dirty="0"/>
              <a:t>Factorial.  3! = 3 x 2 x 1</a:t>
            </a:r>
          </a:p>
          <a:p>
            <a:pPr lvl="1"/>
            <a:r>
              <a:rPr lang="en-CA" dirty="0"/>
              <a:t>14% are exponents, usually squared.  (e.g.   2</a:t>
            </a:r>
            <a:r>
              <a:rPr lang="en-CA" baseline="30000" dirty="0"/>
              <a:t>2</a:t>
            </a:r>
            <a:r>
              <a:rPr lang="en-CA" dirty="0"/>
              <a:t> = 4)</a:t>
            </a:r>
          </a:p>
          <a:p>
            <a:pPr lvl="1"/>
            <a:r>
              <a:rPr lang="en-CA" dirty="0"/>
              <a:t>6%  are square roots (e.g.  √4    = 2 )</a:t>
            </a:r>
          </a:p>
          <a:p>
            <a:pPr lvl="1"/>
            <a:r>
              <a:rPr lang="en-CA" dirty="0"/>
              <a:t>Can you do these simple calculations? </a:t>
            </a:r>
          </a:p>
          <a:p>
            <a:pPr lvl="2"/>
            <a:r>
              <a:rPr lang="en-CA" dirty="0"/>
              <a:t>Then you have 99.99% of the mathematics  you need.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788024" y="472514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26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Is this stuff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Walk through any university bookstore</a:t>
            </a:r>
          </a:p>
          <a:p>
            <a:pPr lvl="1"/>
            <a:r>
              <a:rPr lang="en-CA" dirty="0"/>
              <a:t>Scientists – take statistics</a:t>
            </a:r>
          </a:p>
          <a:p>
            <a:pPr lvl="1"/>
            <a:r>
              <a:rPr lang="en-CA" dirty="0"/>
              <a:t>Engineers –take statistics</a:t>
            </a:r>
          </a:p>
          <a:p>
            <a:pPr lvl="1"/>
            <a:r>
              <a:rPr lang="en-CA" dirty="0"/>
              <a:t>Business  –take statistics</a:t>
            </a:r>
          </a:p>
          <a:p>
            <a:pPr lvl="1"/>
            <a:r>
              <a:rPr lang="en-CA" dirty="0"/>
              <a:t>Social studies – take statistics</a:t>
            </a:r>
          </a:p>
          <a:p>
            <a:pPr lvl="1"/>
            <a:r>
              <a:rPr lang="en-CA" dirty="0"/>
              <a:t>Almost every field now takes statistics. </a:t>
            </a:r>
          </a:p>
          <a:p>
            <a:r>
              <a:rPr lang="en-CA" dirty="0"/>
              <a:t>Understanding data is crucial to success in almost any field</a:t>
            </a:r>
          </a:p>
          <a:p>
            <a:r>
              <a:rPr lang="en-CA" dirty="0"/>
              <a:t>Data understanding is growing in importance.  </a:t>
            </a:r>
          </a:p>
          <a:p>
            <a:pPr lvl="1"/>
            <a:r>
              <a:rPr lang="en-CA" dirty="0"/>
              <a:t>More and more, the boss will ask for data as proof. </a:t>
            </a:r>
          </a:p>
          <a:p>
            <a:pPr lvl="1"/>
            <a:r>
              <a:rPr lang="en-CA" dirty="0"/>
              <a:t>Employers pay more for people who handle numbers well.</a:t>
            </a:r>
          </a:p>
          <a:p>
            <a:r>
              <a:rPr lang="en-CA" dirty="0"/>
              <a:t>Show hard data, and you usually win the battle</a:t>
            </a:r>
          </a:p>
          <a:p>
            <a:pPr lvl="1"/>
            <a:r>
              <a:rPr lang="en-CA" dirty="0"/>
              <a:t>even if you are arguing with experts (e.g. Florence Nightingale).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8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CA" b="1" dirty="0"/>
              <a:t>A 2010 survey of our students gave this advice for new students who want to pass the course?</a:t>
            </a:r>
          </a:p>
          <a:p>
            <a:pPr marL="0" indent="0">
              <a:buNone/>
            </a:pPr>
            <a:r>
              <a:rPr lang="en-CA" b="1" dirty="0"/>
              <a:t> 	</a:t>
            </a:r>
          </a:p>
          <a:p>
            <a:r>
              <a:rPr lang="en-CA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443400"/>
              </p:ext>
            </p:extLst>
          </p:nvPr>
        </p:nvGraphicFramePr>
        <p:xfrm>
          <a:off x="467544" y="1988840"/>
          <a:ext cx="8229600" cy="3774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Take  time to work on problems.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practice questions 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More practise questions in class and homework</a:t>
                      </a:r>
                      <a:endParaRPr kumimoji="0" lang="en-CA" sz="12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Doing many problems. Perhaps in groups.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practice questions will be helpful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real cases of actual economy with data we can refer to.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 practice tests</a:t>
                      </a:r>
                      <a:endParaRPr kumimoji="0" lang="en-CA" sz="12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 would like homework questions posted every Friday  so i can practice.  </a:t>
                      </a:r>
                      <a:r>
                        <a:rPr kumimoji="0" lang="en-US" sz="12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Kinda</a:t>
                      </a: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like how the practice test was set up, but every chapter...so we are practice...make it for some marks so students are forced to study and practice.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even more practice questions than I normally do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 think more homework questions help me do a lot better. 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study questions</a:t>
                      </a:r>
                      <a:r>
                        <a:rPr kumimoji="0" lang="en-US" sz="12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practice </a:t>
                      </a: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questions available from professor and more tutors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 questions to help prepare for tests.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more time to review the test questions and quizzes </a:t>
                      </a:r>
                      <a:endParaRPr kumimoji="0" lang="en-CA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59632" y="5945629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-  </a:t>
            </a:r>
            <a:r>
              <a:rPr lang="en-CA" dirty="0"/>
              <a:t>Do you see any themes?</a:t>
            </a:r>
          </a:p>
        </p:txBody>
      </p:sp>
    </p:spTree>
    <p:extLst>
      <p:ext uri="{BB962C8B-B14F-4D97-AF65-F5344CB8AC3E}">
        <p14:creationId xmlns:p14="http://schemas.microsoft.com/office/powerpoint/2010/main" val="20509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r>
              <a:rPr lang="en-CA" dirty="0"/>
              <a:t>Results of our 2011 survey on our video lectures.</a:t>
            </a:r>
          </a:p>
          <a:p>
            <a:endParaRPr lang="en-CA" dirty="0"/>
          </a:p>
          <a:p>
            <a:pPr lvl="1"/>
            <a:r>
              <a:rPr lang="en-CA" dirty="0"/>
              <a:t>93% of students recommend the video lectures to other students</a:t>
            </a:r>
          </a:p>
          <a:p>
            <a:pPr lvl="1"/>
            <a:r>
              <a:rPr lang="en-CA" dirty="0"/>
              <a:t>75% said the video lectures helped a lot</a:t>
            </a:r>
          </a:p>
          <a:p>
            <a:pPr lvl="1"/>
            <a:r>
              <a:rPr lang="en-CA" dirty="0"/>
              <a:t>51% used the videos because of difficulties with the English language</a:t>
            </a:r>
          </a:p>
          <a:p>
            <a:pPr lvl="1"/>
            <a:r>
              <a:rPr lang="en-CA" dirty="0"/>
              <a:t>25% watched every lecture multiple times, reviewing lectures again if they got stuck on a practice problem.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6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/>
              <a:t>The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Resources needed to earn an ‘A+’  in the course are on 			</a:t>
            </a:r>
            <a:r>
              <a:rPr lang="en-CA" dirty="0">
                <a:hlinkClick r:id="rId2"/>
              </a:rPr>
              <a:t>www.growingknowing.com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b="1" dirty="0"/>
              <a:t>Textbook</a:t>
            </a:r>
            <a:r>
              <a:rPr lang="en-CA" dirty="0"/>
              <a:t>                – with tips to avoid common errors</a:t>
            </a:r>
          </a:p>
          <a:p>
            <a:r>
              <a:rPr lang="en-CA" b="1" dirty="0"/>
              <a:t>Practice</a:t>
            </a:r>
            <a:r>
              <a:rPr lang="en-CA" dirty="0"/>
              <a:t> questions – </a:t>
            </a:r>
            <a:r>
              <a:rPr lang="en-CA" b="1" i="1" dirty="0"/>
              <a:t>infinite</a:t>
            </a:r>
            <a:r>
              <a:rPr lang="en-CA" dirty="0"/>
              <a:t> practice with new data</a:t>
            </a:r>
          </a:p>
          <a:p>
            <a:r>
              <a:rPr lang="en-CA" b="1" dirty="0"/>
              <a:t>Lectures</a:t>
            </a:r>
            <a:r>
              <a:rPr lang="en-CA" dirty="0"/>
              <a:t>  on Video– available for almost every topic</a:t>
            </a:r>
          </a:p>
          <a:p>
            <a:pPr lvl="1"/>
            <a:r>
              <a:rPr lang="en-CA" dirty="0"/>
              <a:t>Lectures are short:  5 to 15 minutes</a:t>
            </a:r>
          </a:p>
          <a:p>
            <a:pPr lvl="1"/>
            <a:r>
              <a:rPr lang="en-CA" dirty="0"/>
              <a:t>Do a lecture, practice until you get 3 questions right in a row</a:t>
            </a:r>
          </a:p>
          <a:p>
            <a:pPr lvl="1"/>
            <a:r>
              <a:rPr lang="en-CA" dirty="0"/>
              <a:t>Move to the next topic and repeat until course is complete.</a:t>
            </a:r>
          </a:p>
          <a:p>
            <a:pPr marL="393192" lvl="1" indent="0">
              <a:buNone/>
            </a:pPr>
            <a:endParaRPr lang="en-CA" dirty="0"/>
          </a:p>
          <a:p>
            <a:r>
              <a:rPr lang="en-CA" dirty="0"/>
              <a:t>Website  </a:t>
            </a:r>
          </a:p>
          <a:p>
            <a:pPr lvl="1"/>
            <a:r>
              <a:rPr lang="en-CA" dirty="0"/>
              <a:t>Register first. </a:t>
            </a:r>
          </a:p>
          <a:p>
            <a:pPr lvl="1"/>
            <a:r>
              <a:rPr lang="en-CA" dirty="0"/>
              <a:t>Use a valid email as User ID so we can contact you if there is an issue.</a:t>
            </a:r>
          </a:p>
          <a:p>
            <a:pPr lvl="1"/>
            <a:r>
              <a:rPr lang="en-CA" dirty="0"/>
              <a:t>Use the same User ID on </a:t>
            </a:r>
            <a:r>
              <a:rPr lang="en-CA" dirty="0" err="1"/>
              <a:t>Paypal</a:t>
            </a:r>
            <a:r>
              <a:rPr lang="en-CA" dirty="0"/>
              <a:t> when paying so we know who paid. </a:t>
            </a:r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Populations versus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population is the entire group of interest.</a:t>
            </a:r>
          </a:p>
          <a:p>
            <a:r>
              <a:rPr lang="en-CA" dirty="0"/>
              <a:t>A sample is a portion of the population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47664" y="3212976"/>
            <a:ext cx="2808312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2627784" y="4329100"/>
            <a:ext cx="858518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1979712" y="371703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Population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236" y="4765794"/>
            <a:ext cx="987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Sample</a:t>
            </a:r>
          </a:p>
        </p:txBody>
      </p:sp>
      <p:cxnSp>
        <p:nvCxnSpPr>
          <p:cNvPr id="13" name="Straight Arrow Connector 12"/>
          <p:cNvCxnSpPr>
            <a:stCxn id="9" idx="1"/>
          </p:cNvCxnSpPr>
          <p:nvPr/>
        </p:nvCxnSpPr>
        <p:spPr>
          <a:xfrm flipH="1" flipV="1">
            <a:off x="3203848" y="4581128"/>
            <a:ext cx="956388" cy="369332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02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Population versus 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How can you tell it is a population?</a:t>
            </a:r>
          </a:p>
          <a:p>
            <a:pPr lvl="1"/>
            <a:r>
              <a:rPr lang="en-CA" dirty="0"/>
              <a:t>A </a:t>
            </a:r>
            <a:r>
              <a:rPr lang="en-CA" dirty="0">
                <a:solidFill>
                  <a:srgbClr val="FF0000"/>
                </a:solidFill>
              </a:rPr>
              <a:t>census</a:t>
            </a:r>
            <a:r>
              <a:rPr lang="en-CA" dirty="0"/>
              <a:t> is used on populations</a:t>
            </a:r>
          </a:p>
          <a:p>
            <a:pPr lvl="1"/>
            <a:r>
              <a:rPr lang="en-CA" dirty="0"/>
              <a:t>Look for words like “ALL”  or “Every”</a:t>
            </a:r>
          </a:p>
          <a:p>
            <a:pPr lvl="1"/>
            <a:r>
              <a:rPr lang="en-CA" dirty="0"/>
              <a:t>Survey </a:t>
            </a:r>
            <a:r>
              <a:rPr lang="en-CA" dirty="0">
                <a:solidFill>
                  <a:srgbClr val="FF0000"/>
                </a:solidFill>
              </a:rPr>
              <a:t>all</a:t>
            </a:r>
            <a:r>
              <a:rPr lang="en-CA" dirty="0"/>
              <a:t> growingknowing.com students…</a:t>
            </a:r>
          </a:p>
          <a:p>
            <a:pPr lvl="1"/>
            <a:r>
              <a:rPr lang="en-CA" dirty="0"/>
              <a:t>Poll </a:t>
            </a:r>
            <a:r>
              <a:rPr lang="en-CA" dirty="0">
                <a:solidFill>
                  <a:srgbClr val="FF0000"/>
                </a:solidFill>
              </a:rPr>
              <a:t>every </a:t>
            </a:r>
            <a:r>
              <a:rPr lang="en-CA" dirty="0"/>
              <a:t>student….</a:t>
            </a:r>
          </a:p>
          <a:p>
            <a:r>
              <a:rPr lang="en-CA" dirty="0"/>
              <a:t>How can you tell it is a sample?</a:t>
            </a:r>
          </a:p>
          <a:p>
            <a:pPr lvl="1"/>
            <a:r>
              <a:rPr lang="en-CA" dirty="0"/>
              <a:t>Look for words that restrict the numbers</a:t>
            </a:r>
          </a:p>
          <a:p>
            <a:pPr lvl="1"/>
            <a:r>
              <a:rPr lang="en-CA" dirty="0"/>
              <a:t>Talk to </a:t>
            </a:r>
            <a:r>
              <a:rPr lang="en-CA" dirty="0">
                <a:solidFill>
                  <a:srgbClr val="FF0000"/>
                </a:solidFill>
              </a:rPr>
              <a:t>1 in 5 </a:t>
            </a:r>
            <a:r>
              <a:rPr lang="en-CA" dirty="0"/>
              <a:t>statistics students</a:t>
            </a:r>
          </a:p>
          <a:p>
            <a:pPr lvl="1"/>
            <a:r>
              <a:rPr lang="en-CA" dirty="0"/>
              <a:t>Survey </a:t>
            </a:r>
            <a:r>
              <a:rPr lang="en-CA" dirty="0">
                <a:solidFill>
                  <a:srgbClr val="FF0000"/>
                </a:solidFill>
              </a:rPr>
              <a:t>200</a:t>
            </a:r>
            <a:r>
              <a:rPr lang="en-CA" dirty="0"/>
              <a:t> students</a:t>
            </a:r>
          </a:p>
          <a:p>
            <a:pPr marL="667512" lvl="2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3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Populations versus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One person’s population could be another’s sample.</a:t>
            </a:r>
          </a:p>
          <a:p>
            <a:r>
              <a:rPr lang="en-CA" dirty="0"/>
              <a:t>If I am studying statistics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my population is all statistics students</a:t>
            </a:r>
          </a:p>
          <a:p>
            <a:pPr lvl="1"/>
            <a:r>
              <a:rPr lang="en-CA" dirty="0"/>
              <a:t>my sample might be 3 colleges teaching statistics</a:t>
            </a:r>
          </a:p>
          <a:p>
            <a:r>
              <a:rPr lang="en-CA" dirty="0"/>
              <a:t>If the Dean is studying every business course</a:t>
            </a:r>
          </a:p>
          <a:p>
            <a:pPr lvl="1"/>
            <a:r>
              <a:rPr lang="en-CA" dirty="0"/>
              <a:t>Her population would be all business courses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Her sample might be statistics and calculus </a:t>
            </a:r>
            <a:r>
              <a:rPr lang="en-CA" dirty="0"/>
              <a:t>students</a:t>
            </a:r>
          </a:p>
          <a:p>
            <a:pPr marL="0" indent="0">
              <a:buNone/>
            </a:pP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3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measure of a population is called a </a:t>
            </a:r>
            <a:r>
              <a:rPr lang="en-CA" dirty="0">
                <a:solidFill>
                  <a:srgbClr val="FF0000"/>
                </a:solidFill>
              </a:rPr>
              <a:t>parameter</a:t>
            </a:r>
          </a:p>
          <a:p>
            <a:r>
              <a:rPr lang="en-CA" dirty="0"/>
              <a:t>A measure of a sample is called a </a:t>
            </a:r>
            <a:r>
              <a:rPr lang="en-CA" dirty="0">
                <a:solidFill>
                  <a:srgbClr val="FF0000"/>
                </a:solidFill>
              </a:rPr>
              <a:t>statistic</a:t>
            </a:r>
            <a:r>
              <a:rPr lang="en-CA" dirty="0"/>
              <a:t>.</a:t>
            </a:r>
          </a:p>
          <a:p>
            <a:endParaRPr lang="en-CA" dirty="0"/>
          </a:p>
          <a:p>
            <a:r>
              <a:rPr lang="en-CA" dirty="0"/>
              <a:t>What is a measure?</a:t>
            </a:r>
          </a:p>
          <a:p>
            <a:pPr lvl="1"/>
            <a:r>
              <a:rPr lang="en-CA" dirty="0"/>
              <a:t>A measure is any calculation you use such as an average, median, standard deviation …..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16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 </a:t>
            </a:r>
            <a:r>
              <a:rPr lang="en-CA" u="sng" dirty="0"/>
              <a:t>variable</a:t>
            </a:r>
            <a:r>
              <a:rPr lang="en-CA" dirty="0"/>
              <a:t> is name given to some item of interest you want to study. </a:t>
            </a:r>
          </a:p>
          <a:p>
            <a:r>
              <a:rPr lang="en-CA" dirty="0"/>
              <a:t>I may want to study how students do in school.</a:t>
            </a:r>
          </a:p>
          <a:p>
            <a:pPr lvl="1"/>
            <a:r>
              <a:rPr lang="en-CA" dirty="0"/>
              <a:t>I could invent a variable name called ‘Grades’ and collect data on student marks. </a:t>
            </a:r>
          </a:p>
          <a:p>
            <a:pPr lvl="1"/>
            <a:r>
              <a:rPr lang="en-CA" dirty="0"/>
              <a:t>I could just as easily invent a variable name called ‘Satisfaction’ and ask students how happy they are.</a:t>
            </a:r>
          </a:p>
          <a:p>
            <a:r>
              <a:rPr lang="en-CA" dirty="0"/>
              <a:t>Both happiness and grades are ways I could choose to study how students are doing in school. </a:t>
            </a:r>
          </a:p>
          <a:p>
            <a:r>
              <a:rPr lang="en-CA" dirty="0"/>
              <a:t>I pick the variable name.</a:t>
            </a:r>
          </a:p>
          <a:p>
            <a:r>
              <a:rPr lang="en-CA" dirty="0"/>
              <a:t>I collect data that makes sense for my variables. </a:t>
            </a:r>
          </a:p>
          <a:p>
            <a:r>
              <a:rPr lang="en-CA" dirty="0"/>
              <a:t>The  variable represents my area of interest.   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4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Data is </a:t>
            </a:r>
            <a:r>
              <a:rPr lang="en-CA" dirty="0">
                <a:solidFill>
                  <a:srgbClr val="FF0000"/>
                </a:solidFill>
              </a:rPr>
              <a:t>qualitative</a:t>
            </a:r>
            <a:r>
              <a:rPr lang="en-CA" dirty="0"/>
              <a:t> or </a:t>
            </a:r>
            <a:r>
              <a:rPr lang="en-CA" dirty="0">
                <a:solidFill>
                  <a:srgbClr val="FF0000"/>
                </a:solidFill>
              </a:rPr>
              <a:t>quantitative</a:t>
            </a:r>
            <a:r>
              <a:rPr lang="en-CA" dirty="0"/>
              <a:t>.</a:t>
            </a:r>
          </a:p>
          <a:p>
            <a:pPr lvl="1"/>
            <a:r>
              <a:rPr lang="en-CA" dirty="0"/>
              <a:t>Qualitative examples: eye color, gender, or smell.</a:t>
            </a:r>
          </a:p>
          <a:p>
            <a:pPr lvl="1"/>
            <a:r>
              <a:rPr lang="en-CA" dirty="0"/>
              <a:t>Quantitative examples: salary in dollars, or height in inches.   </a:t>
            </a:r>
          </a:p>
          <a:p>
            <a:r>
              <a:rPr lang="en-CA" dirty="0"/>
              <a:t>Quantitative data are numbers and usually measured.</a:t>
            </a:r>
          </a:p>
          <a:p>
            <a:pPr lvl="1"/>
            <a:r>
              <a:rPr lang="en-CA" dirty="0"/>
              <a:t>You can do arithmetic on quantitative data.</a:t>
            </a:r>
          </a:p>
          <a:p>
            <a:r>
              <a:rPr lang="en-CA" dirty="0"/>
              <a:t>You can count qualitative data but other arithmetic is not meaningful. </a:t>
            </a:r>
          </a:p>
          <a:p>
            <a:pPr lvl="1"/>
            <a:r>
              <a:rPr lang="en-CA" dirty="0"/>
              <a:t>We cannot average zebras and rhinos and say on average Africa has many </a:t>
            </a:r>
            <a:r>
              <a:rPr lang="en-CA" dirty="0" err="1"/>
              <a:t>zebinos</a:t>
            </a:r>
            <a:r>
              <a:rPr lang="en-CA" dirty="0"/>
              <a:t> with stripes and horns. </a:t>
            </a:r>
          </a:p>
          <a:p>
            <a:pPr lvl="1"/>
            <a:r>
              <a:rPr lang="en-CA" dirty="0"/>
              <a:t>We cannot average blue and brown eyes and say on average  everyone has gray eyes.  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4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Qualitative vs. quantitative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You can always use numbers as a label or name for a quality. </a:t>
            </a:r>
          </a:p>
          <a:p>
            <a:r>
              <a:rPr lang="en-CA" dirty="0"/>
              <a:t>I can assign a student number, but the number is a label to identify you. </a:t>
            </a:r>
          </a:p>
          <a:p>
            <a:pPr lvl="1"/>
            <a:r>
              <a:rPr lang="en-CA" dirty="0"/>
              <a:t>To test, I cannot multiply or divide student numbers and get anything meaningful so a student number is a quality.</a:t>
            </a:r>
          </a:p>
          <a:p>
            <a:r>
              <a:rPr lang="en-CA" dirty="0"/>
              <a:t>I can use a number 1 to indicate Male and 2 to indicate Female, but these are just labels to represent the quality of gender. </a:t>
            </a:r>
          </a:p>
          <a:p>
            <a:pPr lvl="1"/>
            <a:r>
              <a:rPr lang="en-CA" dirty="0"/>
              <a:t>To test: the 2 does not mean a Female is worth twice as much as Male designated as 1, so gender is a quality.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73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Measurement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Quantitative data can be </a:t>
            </a:r>
            <a:r>
              <a:rPr lang="en-CA" dirty="0">
                <a:solidFill>
                  <a:srgbClr val="FF0000"/>
                </a:solidFill>
              </a:rPr>
              <a:t>discrete</a:t>
            </a:r>
            <a:r>
              <a:rPr lang="en-CA" dirty="0"/>
              <a:t> or </a:t>
            </a:r>
            <a:r>
              <a:rPr lang="en-CA" dirty="0">
                <a:solidFill>
                  <a:srgbClr val="FF0000"/>
                </a:solidFill>
              </a:rPr>
              <a:t>continuous</a:t>
            </a:r>
            <a:r>
              <a:rPr lang="en-CA" dirty="0"/>
              <a:t>.</a:t>
            </a:r>
          </a:p>
          <a:p>
            <a:r>
              <a:rPr lang="en-CA" dirty="0"/>
              <a:t>Discrete data can be counted. </a:t>
            </a:r>
          </a:p>
          <a:p>
            <a:pPr lvl="1"/>
            <a:r>
              <a:rPr lang="en-CA" dirty="0"/>
              <a:t>House with 3 bedrooms, vehicle with 2 tires.</a:t>
            </a:r>
          </a:p>
          <a:p>
            <a:pPr lvl="1"/>
            <a:r>
              <a:rPr lang="en-CA" dirty="0"/>
              <a:t>You have small rooms or large, but not a 0.7 room.</a:t>
            </a:r>
          </a:p>
          <a:p>
            <a:pPr lvl="1"/>
            <a:r>
              <a:rPr lang="en-CA" dirty="0"/>
              <a:t>You have small tires or large, but not .3 of a tire.</a:t>
            </a:r>
          </a:p>
          <a:p>
            <a:r>
              <a:rPr lang="en-CA" dirty="0"/>
              <a:t>Continuous data has infinite possible decimal points. </a:t>
            </a:r>
          </a:p>
          <a:p>
            <a:pPr lvl="1"/>
            <a:r>
              <a:rPr lang="en-CA" dirty="0"/>
              <a:t>There are endless possible heights for people, 6.1 inches, 6.12 inches, or 6.18572 inches depending on the tool you use to measure.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9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Levels </a:t>
            </a:r>
            <a:r>
              <a:rPr lang="en-CA"/>
              <a:t>of 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When collecting data, you must be aware of the 4 levels of measurement</a:t>
            </a:r>
          </a:p>
          <a:p>
            <a:pPr lvl="1"/>
            <a:r>
              <a:rPr lang="en-CA" dirty="0"/>
              <a:t>Nominal</a:t>
            </a:r>
          </a:p>
          <a:p>
            <a:pPr lvl="1"/>
            <a:r>
              <a:rPr lang="en-CA" dirty="0"/>
              <a:t>Ordinal</a:t>
            </a:r>
          </a:p>
          <a:p>
            <a:pPr lvl="1"/>
            <a:r>
              <a:rPr lang="en-CA" dirty="0"/>
              <a:t>Interval</a:t>
            </a:r>
          </a:p>
          <a:p>
            <a:pPr lvl="1"/>
            <a:r>
              <a:rPr lang="en-CA" dirty="0"/>
              <a:t>Ratio</a:t>
            </a:r>
          </a:p>
          <a:p>
            <a:r>
              <a:rPr lang="en-CA" dirty="0"/>
              <a:t>The type of questions you ask, the type of calculations you can do, the type of knowledge you learn will be determined by the level of measurement.  </a:t>
            </a:r>
          </a:p>
          <a:p>
            <a:r>
              <a:rPr lang="en-CA" dirty="0"/>
              <a:t>This is important. </a:t>
            </a:r>
          </a:p>
          <a:p>
            <a:pPr lvl="1"/>
            <a:r>
              <a:rPr lang="en-CA" dirty="0"/>
              <a:t>You don’t want to work 10 weeks on a school experiment and find the data is useless because you picked the wrong level of measurement.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CA" dirty="0"/>
              <a:t>Can students learn better using video lectures? </a:t>
            </a:r>
          </a:p>
          <a:p>
            <a:r>
              <a:rPr lang="en-CA" dirty="0"/>
              <a:t>To discover the truth, you might ask any of these questions.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1) Did you learn from the video lectures?</a:t>
            </a:r>
          </a:p>
          <a:p>
            <a:pPr lvl="1"/>
            <a:r>
              <a:rPr lang="en-CA" dirty="0"/>
              <a:t>Yes</a:t>
            </a:r>
          </a:p>
          <a:p>
            <a:pPr lvl="1"/>
            <a:r>
              <a:rPr lang="en-CA" dirty="0"/>
              <a:t>No</a:t>
            </a:r>
          </a:p>
          <a:p>
            <a:pPr marL="0" indent="0">
              <a:buNone/>
            </a:pPr>
            <a:r>
              <a:rPr lang="en-CA" dirty="0"/>
              <a:t>2) </a:t>
            </a:r>
            <a:r>
              <a:rPr lang="en-CA" dirty="0">
                <a:solidFill>
                  <a:srgbClr val="FF0000"/>
                </a:solidFill>
              </a:rPr>
              <a:t>Rank</a:t>
            </a:r>
            <a:r>
              <a:rPr lang="en-CA" dirty="0"/>
              <a:t> how you learn best? (Pick 1</a:t>
            </a:r>
            <a:r>
              <a:rPr lang="en-CA" baseline="30000" dirty="0"/>
              <a:t>st</a:t>
            </a:r>
            <a:r>
              <a:rPr lang="en-CA" dirty="0"/>
              <a:t>, 2</a:t>
            </a:r>
            <a:r>
              <a:rPr lang="en-CA" baseline="30000" dirty="0"/>
              <a:t>nd</a:t>
            </a:r>
            <a:r>
              <a:rPr lang="en-CA" dirty="0"/>
              <a:t>, 3</a:t>
            </a:r>
            <a:r>
              <a:rPr lang="en-CA" baseline="30000" dirty="0"/>
              <a:t>rd choice</a:t>
            </a:r>
            <a:r>
              <a:rPr lang="en-CA" dirty="0"/>
              <a:t>) </a:t>
            </a:r>
          </a:p>
          <a:p>
            <a:pPr marL="0" indent="0">
              <a:buNone/>
            </a:pPr>
            <a:r>
              <a:rPr lang="en-CA" dirty="0"/>
              <a:t>	a) Video lectures                                    </a:t>
            </a:r>
          </a:p>
          <a:p>
            <a:pPr marL="0" indent="0">
              <a:buNone/>
            </a:pPr>
            <a:r>
              <a:rPr lang="en-CA" dirty="0"/>
              <a:t>	b) Teacher classroom lectures</a:t>
            </a:r>
          </a:p>
          <a:p>
            <a:pPr marL="0" indent="0">
              <a:buNone/>
            </a:pPr>
            <a:r>
              <a:rPr lang="en-CA" dirty="0"/>
              <a:t>	c) Reading the text book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3) Select </a:t>
            </a:r>
            <a:r>
              <a:rPr lang="en-CA" dirty="0">
                <a:solidFill>
                  <a:srgbClr val="FF0000"/>
                </a:solidFill>
              </a:rPr>
              <a:t>how much </a:t>
            </a:r>
            <a:r>
              <a:rPr lang="en-CA" dirty="0"/>
              <a:t>you like learning by each method ?  (7 is best, 1 is worst, or between 1 and 7. Circle how you like it) </a:t>
            </a:r>
          </a:p>
          <a:p>
            <a:pPr marL="0" indent="0">
              <a:buNone/>
            </a:pPr>
            <a:r>
              <a:rPr lang="en-CA" dirty="0"/>
              <a:t>	a) Video lecture          1  2  3  4  5  6  7</a:t>
            </a:r>
          </a:p>
          <a:p>
            <a:pPr marL="0" indent="0">
              <a:buNone/>
            </a:pPr>
            <a:r>
              <a:rPr lang="en-CA" dirty="0"/>
              <a:t>        	b) Teacher lectures     1  2  3  4  5  6  7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4) Select </a:t>
            </a:r>
            <a:r>
              <a:rPr lang="en-CA" dirty="0">
                <a:solidFill>
                  <a:srgbClr val="FF0000"/>
                </a:solidFill>
              </a:rPr>
              <a:t>how much </a:t>
            </a:r>
            <a:r>
              <a:rPr lang="en-CA" dirty="0"/>
              <a:t>you like learning by each method (-5 strongly dislike, 0 don’t like or dislike,  +5 strongly like) . </a:t>
            </a:r>
          </a:p>
          <a:p>
            <a:pPr marL="0" indent="0">
              <a:buNone/>
            </a:pPr>
            <a:r>
              <a:rPr lang="en-CA" dirty="0"/>
              <a:t>  	a) Video lecture          -5 ------ 0 ------- +5</a:t>
            </a:r>
          </a:p>
          <a:p>
            <a:pPr marL="0" indent="0">
              <a:buNone/>
            </a:pPr>
            <a:r>
              <a:rPr lang="en-CA" dirty="0"/>
              <a:t>        	b) Teacher lectures     -5 ------ 0 ------- +5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00192" y="5013176"/>
            <a:ext cx="50405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5135082" y="2780928"/>
            <a:ext cx="144016" cy="2160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5135082" y="3063247"/>
            <a:ext cx="144016" cy="2160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5135082" y="3348539"/>
            <a:ext cx="144016" cy="2160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499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134" y="764704"/>
            <a:ext cx="8229600" cy="583264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en-CA" dirty="0"/>
              <a:t>Do you like video lectures (Yes or No)</a:t>
            </a:r>
          </a:p>
          <a:p>
            <a:pPr marL="880110" lvl="1" indent="-514350"/>
            <a:r>
              <a:rPr lang="en-CA" dirty="0">
                <a:solidFill>
                  <a:srgbClr val="FF0000"/>
                </a:solidFill>
              </a:rPr>
              <a:t>Nominal</a:t>
            </a:r>
            <a:r>
              <a:rPr lang="en-CA" dirty="0"/>
              <a:t> – puts data in </a:t>
            </a:r>
            <a:r>
              <a:rPr lang="en-CA" u="sng" dirty="0">
                <a:solidFill>
                  <a:srgbClr val="FF0000"/>
                </a:solidFill>
              </a:rPr>
              <a:t>Categories</a:t>
            </a:r>
          </a:p>
          <a:p>
            <a:pPr marL="880110" lvl="1" indent="-514350"/>
            <a:r>
              <a:rPr lang="en-CA" dirty="0"/>
              <a:t>You can count how many people like each category</a:t>
            </a:r>
          </a:p>
          <a:p>
            <a:pPr marL="514350" indent="-514350">
              <a:buAutoNum type="arabicParenR"/>
            </a:pPr>
            <a:r>
              <a:rPr lang="en-CA" dirty="0"/>
              <a:t>Rank how you learn best (1, 2, 3)</a:t>
            </a:r>
          </a:p>
          <a:p>
            <a:pPr marL="880110" lvl="1" indent="-514350"/>
            <a:r>
              <a:rPr lang="en-CA" dirty="0">
                <a:solidFill>
                  <a:srgbClr val="FF0000"/>
                </a:solidFill>
              </a:rPr>
              <a:t>Ordinal</a:t>
            </a:r>
            <a:r>
              <a:rPr lang="en-CA" dirty="0"/>
              <a:t> – provides an order of preference</a:t>
            </a:r>
          </a:p>
          <a:p>
            <a:pPr marL="880110" lvl="1" indent="-514350"/>
            <a:r>
              <a:rPr lang="en-CA" dirty="0"/>
              <a:t>You know which people like best by not by how much</a:t>
            </a:r>
          </a:p>
          <a:p>
            <a:pPr marL="1154430" lvl="2" indent="-514350"/>
            <a:r>
              <a:rPr lang="en-CA" dirty="0"/>
              <a:t>Did video lectures come 1</a:t>
            </a:r>
            <a:r>
              <a:rPr lang="en-CA" baseline="30000" dirty="0"/>
              <a:t>st</a:t>
            </a:r>
            <a:r>
              <a:rPr lang="en-CA" dirty="0"/>
              <a:t> by a little or a lot?</a:t>
            </a:r>
          </a:p>
          <a:p>
            <a:pPr marL="880110" lvl="1" indent="-514350"/>
            <a:r>
              <a:rPr lang="en-CA" dirty="0"/>
              <a:t>You can count, use percentiles, or rank </a:t>
            </a:r>
          </a:p>
          <a:p>
            <a:pPr marL="514350" indent="-514350">
              <a:buAutoNum type="arabicParenR"/>
            </a:pPr>
            <a:r>
              <a:rPr lang="en-CA" dirty="0"/>
              <a:t>Select how much you learn with each method (1 to 7)</a:t>
            </a:r>
          </a:p>
          <a:p>
            <a:pPr marL="880110" lvl="1" indent="-514350"/>
            <a:r>
              <a:rPr lang="en-CA" dirty="0">
                <a:solidFill>
                  <a:srgbClr val="FF0000"/>
                </a:solidFill>
              </a:rPr>
              <a:t>Interval</a:t>
            </a:r>
            <a:r>
              <a:rPr lang="en-CA" dirty="0"/>
              <a:t> data – you know the best method and by how much one method is ahead of another</a:t>
            </a:r>
          </a:p>
          <a:p>
            <a:pPr marL="880110" lvl="1" indent="-514350"/>
            <a:r>
              <a:rPr lang="en-CA" dirty="0"/>
              <a:t>Interval data does not have an absolute zero. </a:t>
            </a:r>
          </a:p>
          <a:p>
            <a:pPr marL="880110" lvl="1" indent="-514350"/>
            <a:r>
              <a:rPr lang="en-CA" dirty="0"/>
              <a:t>You can calculate averages, correlations . </a:t>
            </a:r>
          </a:p>
          <a:p>
            <a:pPr marL="514350" indent="-514350">
              <a:buAutoNum type="arabicParenR"/>
            </a:pPr>
            <a:r>
              <a:rPr lang="en-CA" dirty="0"/>
              <a:t>Select how much you learn with each method (-5 to +5)</a:t>
            </a:r>
          </a:p>
          <a:p>
            <a:pPr marL="880110" lvl="1" indent="-514350"/>
            <a:r>
              <a:rPr lang="en-CA" dirty="0">
                <a:solidFill>
                  <a:srgbClr val="FF0000"/>
                </a:solidFill>
              </a:rPr>
              <a:t>Ratio</a:t>
            </a:r>
            <a:r>
              <a:rPr lang="en-CA" dirty="0"/>
              <a:t> data defines a zero point unlike interval, so you could have no preference for a method</a:t>
            </a:r>
          </a:p>
          <a:p>
            <a:pPr marL="880110" lvl="1" indent="-514350"/>
            <a:r>
              <a:rPr lang="en-CA" dirty="0"/>
              <a:t>All statistical measures can be used on ratio data.</a:t>
            </a:r>
          </a:p>
          <a:p>
            <a:pPr marL="514350" indent="-514350"/>
            <a:r>
              <a:rPr lang="en-CA" dirty="0"/>
              <a:t>Each level of measurement can perform any calculation in the level below it.  Ordinal can do nominal calculations, interval can do ordinal and nominal calculations.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1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Think like a statistics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u="sng" dirty="0"/>
              <a:t>Problem</a:t>
            </a:r>
            <a:r>
              <a:rPr lang="en-CA" dirty="0"/>
              <a:t>: What is the problem?</a:t>
            </a:r>
          </a:p>
          <a:p>
            <a:pPr lvl="1"/>
            <a:r>
              <a:rPr lang="en-CA" dirty="0"/>
              <a:t>What do I want? Promotion, raise, job, better </a:t>
            </a:r>
            <a:r>
              <a:rPr lang="en-CA"/>
              <a:t>results, </a:t>
            </a:r>
            <a:r>
              <a:rPr lang="en-CA" dirty="0"/>
              <a:t>knowledge?</a:t>
            </a:r>
          </a:p>
          <a:p>
            <a:r>
              <a:rPr lang="en-CA" u="sng" dirty="0"/>
              <a:t>Data</a:t>
            </a:r>
            <a:r>
              <a:rPr lang="en-CA" dirty="0"/>
              <a:t>: What data is needed to understand the problem?</a:t>
            </a:r>
          </a:p>
          <a:p>
            <a:pPr lvl="1"/>
            <a:r>
              <a:rPr lang="en-CA" dirty="0"/>
              <a:t>Identify variables, sources of data, …</a:t>
            </a:r>
          </a:p>
          <a:p>
            <a:r>
              <a:rPr lang="en-CA" u="sng" dirty="0"/>
              <a:t>Analyze</a:t>
            </a:r>
            <a:r>
              <a:rPr lang="en-CA" dirty="0"/>
              <a:t>: What calculations should I use to improve understanding?  </a:t>
            </a:r>
          </a:p>
          <a:p>
            <a:pPr lvl="1"/>
            <a:r>
              <a:rPr lang="en-CA" dirty="0"/>
              <a:t>What calculations can I use on this data?</a:t>
            </a:r>
          </a:p>
          <a:p>
            <a:pPr lvl="1"/>
            <a:r>
              <a:rPr lang="en-CA" dirty="0"/>
              <a:t>Any relationships, trends, or causes visible from in the data?</a:t>
            </a:r>
          </a:p>
          <a:p>
            <a:r>
              <a:rPr lang="en-CA" u="sng" dirty="0"/>
              <a:t>Conclusions</a:t>
            </a:r>
          </a:p>
          <a:p>
            <a:pPr lvl="1"/>
            <a:r>
              <a:rPr lang="en-CA" dirty="0"/>
              <a:t>Can you make recommendations or draw conclusions?</a:t>
            </a:r>
          </a:p>
          <a:p>
            <a:r>
              <a:rPr lang="en-CA" u="sng" dirty="0"/>
              <a:t>Report</a:t>
            </a:r>
          </a:p>
          <a:p>
            <a:pPr lvl="1"/>
            <a:r>
              <a:rPr lang="en-CA" dirty="0"/>
              <a:t>Write a report to communicate your findings, suggest further study?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Try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Write down a problem you care about?</a:t>
            </a:r>
          </a:p>
          <a:p>
            <a:r>
              <a:rPr lang="en-CA" dirty="0"/>
              <a:t>What data would you need to understand it better?</a:t>
            </a:r>
          </a:p>
          <a:p>
            <a:r>
              <a:rPr lang="en-CA" dirty="0"/>
              <a:t>How could you collect the data?</a:t>
            </a:r>
          </a:p>
          <a:p>
            <a:r>
              <a:rPr lang="en-CA" dirty="0"/>
              <a:t>What are the variables?</a:t>
            </a:r>
          </a:p>
          <a:p>
            <a:r>
              <a:rPr lang="en-CA" dirty="0"/>
              <a:t>What calculations would you use? </a:t>
            </a:r>
          </a:p>
          <a:p>
            <a:r>
              <a:rPr lang="en-CA" dirty="0"/>
              <a:t>What would you expect to find?</a:t>
            </a:r>
          </a:p>
          <a:p>
            <a:r>
              <a:rPr lang="en-CA" dirty="0"/>
              <a:t>How would you communicate your findings if your study </a:t>
            </a:r>
            <a:r>
              <a:rPr lang="en-CA"/>
              <a:t>is successful?</a:t>
            </a: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4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Tips to do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Talk to your teacher   </a:t>
            </a:r>
          </a:p>
          <a:p>
            <a:r>
              <a:rPr lang="en-CA" dirty="0">
                <a:hlinkClick r:id="rId2"/>
              </a:rPr>
              <a:t>www.growingknowing.com</a:t>
            </a:r>
            <a:endParaRPr lang="en-CA" dirty="0"/>
          </a:p>
          <a:p>
            <a:r>
              <a:rPr lang="en-CA" dirty="0"/>
              <a:t>Talk to other students</a:t>
            </a:r>
          </a:p>
          <a:p>
            <a:endParaRPr lang="en-CA" dirty="0"/>
          </a:p>
          <a:p>
            <a:r>
              <a:rPr lang="en-CA" dirty="0" err="1"/>
              <a:t>Wikibooks</a:t>
            </a:r>
            <a:r>
              <a:rPr lang="en-CA" dirty="0"/>
              <a:t> has a statistics book in multiple languages including Chinese and it is free</a:t>
            </a:r>
          </a:p>
          <a:p>
            <a:pPr lvl="1"/>
            <a:r>
              <a:rPr lang="en-CA" dirty="0"/>
              <a:t>Use growingknowing.com first, then read </a:t>
            </a:r>
            <a:r>
              <a:rPr lang="en-CA" dirty="0" err="1"/>
              <a:t>Wikibooks</a:t>
            </a:r>
            <a:r>
              <a:rPr lang="en-CA" dirty="0"/>
              <a:t> if you are still confused because </a:t>
            </a:r>
            <a:r>
              <a:rPr lang="en-CA" dirty="0" err="1"/>
              <a:t>Wikibooks</a:t>
            </a:r>
            <a:r>
              <a:rPr lang="en-CA" dirty="0"/>
              <a:t> may not match Seneca requirements well. </a:t>
            </a:r>
          </a:p>
          <a:p>
            <a:r>
              <a:rPr lang="en-CA" dirty="0"/>
              <a:t>Kahn Academy has hundreds of lectures, including many in statistics</a:t>
            </a:r>
          </a:p>
          <a:p>
            <a:pPr lvl="1"/>
            <a:r>
              <a:rPr lang="en-CA" dirty="0"/>
              <a:t>But all Kahn lectures show the manual method</a:t>
            </a:r>
          </a:p>
          <a:p>
            <a:pPr lvl="1"/>
            <a:r>
              <a:rPr lang="en-CA" dirty="0"/>
              <a:t>Kahn Academy does not have many practice problems for statistics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15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2303</TotalTime>
  <Words>1974</Words>
  <Application>Microsoft Office PowerPoint</Application>
  <PresentationFormat>On-screen Show (4:3)</PresentationFormat>
  <Paragraphs>240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Constantia</vt:lpstr>
      <vt:lpstr>Wingdings 2</vt:lpstr>
      <vt:lpstr>Flow</vt:lpstr>
      <vt:lpstr>1_Custom Design</vt:lpstr>
      <vt:lpstr>Custom Design</vt:lpstr>
      <vt:lpstr>Oh Wow, I’m in statistics!</vt:lpstr>
      <vt:lpstr>Are you ‘afraid’  of the course</vt:lpstr>
      <vt:lpstr>Is this stuff important?</vt:lpstr>
      <vt:lpstr>PowerPoint Presentation</vt:lpstr>
      <vt:lpstr>PowerPoint Presentation</vt:lpstr>
      <vt:lpstr>The website</vt:lpstr>
      <vt:lpstr>Populations versus samples</vt:lpstr>
      <vt:lpstr>Population versus Sample</vt:lpstr>
      <vt:lpstr>Populations versus samples</vt:lpstr>
      <vt:lpstr>New words</vt:lpstr>
      <vt:lpstr>Variables</vt:lpstr>
      <vt:lpstr>Measurement</vt:lpstr>
      <vt:lpstr>Qualitative vs. quantitative</vt:lpstr>
      <vt:lpstr>Measurement types</vt:lpstr>
      <vt:lpstr>Levels of measurement</vt:lpstr>
      <vt:lpstr>PowerPoint Presentation</vt:lpstr>
      <vt:lpstr>PowerPoint Presentation</vt:lpstr>
      <vt:lpstr>Think like a statistics person</vt:lpstr>
      <vt:lpstr>Try it</vt:lpstr>
      <vt:lpstr>Tips to do well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240</cp:revision>
  <dcterms:created xsi:type="dcterms:W3CDTF">2011-06-04T14:50:34Z</dcterms:created>
  <dcterms:modified xsi:type="dcterms:W3CDTF">2020-05-21T19:51:03Z</dcterms:modified>
</cp:coreProperties>
</file>