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5"/>
  </p:notesMasterIdLst>
  <p:sldIdLst>
    <p:sldId id="256" r:id="rId4"/>
    <p:sldId id="258" r:id="rId5"/>
    <p:sldId id="266" r:id="rId6"/>
    <p:sldId id="259" r:id="rId7"/>
    <p:sldId id="260" r:id="rId8"/>
    <p:sldId id="261" r:id="rId9"/>
    <p:sldId id="267" r:id="rId10"/>
    <p:sldId id="264" r:id="rId11"/>
    <p:sldId id="262" r:id="rId12"/>
    <p:sldId id="263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rowingknowing.com/GKStatsBook.php?topic=StudentTTabl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Hypothesis Part 2</a:t>
            </a:r>
            <a:br>
              <a:rPr lang="en-US" dirty="0"/>
            </a:br>
            <a:r>
              <a:rPr lang="en-US" sz="3600" dirty="0"/>
              <a:t>Manual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Small Samples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your sample size is below 30, this is a small sample so use the t table, not z.</a:t>
            </a:r>
          </a:p>
          <a:p>
            <a:r>
              <a:rPr lang="en-CA" dirty="0"/>
              <a:t>Decision rule changes to t table</a:t>
            </a:r>
          </a:p>
          <a:p>
            <a:r>
              <a:rPr lang="en-CA" dirty="0"/>
              <a:t>Test statistic uses the same formula</a:t>
            </a:r>
          </a:p>
          <a:p>
            <a:pPr lvl="1"/>
            <a:r>
              <a:rPr lang="en-CA" dirty="0"/>
              <a:t> (sample mean – population mean) / </a:t>
            </a:r>
            <a:r>
              <a:rPr lang="en-CA" dirty="0" err="1"/>
              <a:t>std</a:t>
            </a:r>
            <a:r>
              <a:rPr lang="en-CA" dirty="0"/>
              <a:t> deviation</a:t>
            </a:r>
          </a:p>
          <a:p>
            <a:pPr lvl="2"/>
            <a:r>
              <a:rPr lang="en-CA" dirty="0"/>
              <a:t>but the result is t instead z</a:t>
            </a:r>
          </a:p>
          <a:p>
            <a:r>
              <a:rPr lang="en-CA" dirty="0"/>
              <a:t>The other methods are the same as large samples.</a:t>
            </a:r>
          </a:p>
          <a:p>
            <a:r>
              <a:rPr lang="en-CA" dirty="0"/>
              <a:t>Examples will show what has changed, and reinforce what has not changed.  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9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804432"/>
              </p:ext>
            </p:extLst>
          </p:nvPr>
        </p:nvGraphicFramePr>
        <p:xfrm>
          <a:off x="1115616" y="1772816"/>
          <a:ext cx="6624736" cy="2651760"/>
        </p:xfrm>
        <a:graphic>
          <a:graphicData uri="http://schemas.openxmlformats.org/drawingml/2006/table">
            <a:tbl>
              <a:tblPr/>
              <a:tblGrid>
                <a:gridCol w="242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Sample 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Do you know the value for σ?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≥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≥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&lt;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&lt;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43608" y="4653136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Use t if the sample size is under 30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And  you do </a:t>
            </a:r>
            <a:r>
              <a:rPr lang="en-CA" sz="2400" i="1" dirty="0"/>
              <a:t>not know </a:t>
            </a:r>
            <a:r>
              <a:rPr lang="en-CA" sz="2400" dirty="0"/>
              <a:t>the population standard deviation.  </a:t>
            </a:r>
          </a:p>
        </p:txBody>
      </p:sp>
    </p:spTree>
    <p:extLst>
      <p:ext uri="{BB962C8B-B14F-4D97-AF65-F5344CB8AC3E}">
        <p14:creationId xmlns:p14="http://schemas.microsoft.com/office/powerpoint/2010/main" val="362487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People believe a population mean is 60. Perform a </a:t>
                </a:r>
                <a:r>
                  <a:rPr lang="en-CA" b="1" dirty="0"/>
                  <a:t>small sample </a:t>
                </a:r>
                <a:r>
                  <a:rPr lang="en-CA" dirty="0"/>
                  <a:t>hypothesis test. You think the mean is </a:t>
                </a:r>
                <a:r>
                  <a:rPr lang="en-CA" b="1" dirty="0"/>
                  <a:t>more</a:t>
                </a:r>
                <a:r>
                  <a:rPr lang="en-CA" dirty="0"/>
                  <a:t>.  Use</a:t>
                </a:r>
                <a:r>
                  <a:rPr lang="en-CA" b="1" dirty="0"/>
                  <a:t> a </a:t>
                </a:r>
                <a:r>
                  <a:rPr lang="en-CA" dirty="0"/>
                  <a:t>5% alpha. Your sample of 27 had a mean of 64.2 and standard deviation of 15.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&lt;= 60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 &gt; 60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Degrees freedom (</a:t>
                </a:r>
                <a:r>
                  <a:rPr lang="en-CA" dirty="0" err="1"/>
                  <a:t>df</a:t>
                </a:r>
                <a:r>
                  <a:rPr lang="en-CA" dirty="0"/>
                  <a:t>) =  n – 1 = 27 – 1 = 26</a:t>
                </a:r>
              </a:p>
              <a:p>
                <a:pPr lvl="1"/>
                <a:r>
                  <a:rPr lang="en-CA" dirty="0"/>
                  <a:t>Lookup table t, alpha = .05, </a:t>
                </a:r>
                <a:r>
                  <a:rPr lang="en-CA" dirty="0" err="1"/>
                  <a:t>df</a:t>
                </a:r>
                <a:r>
                  <a:rPr lang="en-CA" dirty="0"/>
                  <a:t> = 26 = 1.706  </a:t>
                </a:r>
              </a:p>
              <a:p>
                <a:pPr lvl="1"/>
                <a:r>
                  <a:rPr lang="en-CA" dirty="0"/>
                  <a:t>More-than, so  use +1.71 as the decision rule.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15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27</m:t>
                        </m:r>
                      </m:e>
                    </m:rad>
                  </m:oMath>
                </a14:m>
                <a:r>
                  <a:rPr lang="en-CA" dirty="0"/>
                  <a:t> = 2.886751 </a:t>
                </a:r>
                <a:br>
                  <a:rPr lang="en-CA" dirty="0"/>
                </a:br>
                <a:r>
                  <a:rPr lang="en-CA" dirty="0"/>
                  <a:t>                         t = (x̄ - μ)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(64.2 - 60) / 2.886751 = 1.459 </a:t>
                </a:r>
              </a:p>
              <a:p>
                <a:pPr lvl="1"/>
                <a:r>
                  <a:rPr lang="en-CA" sz="2300" dirty="0">
                    <a:hlinkClick r:id="rId2"/>
                  </a:rPr>
                  <a:t>http://www.growingknowing.com/GKStatsBook.php?topic=StudentTTable</a:t>
                </a:r>
                <a:endParaRPr lang="en-CA" sz="2300" dirty="0"/>
              </a:p>
              <a:p>
                <a:r>
                  <a:rPr lang="en-CA" dirty="0"/>
                  <a:t> </a:t>
                </a:r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1 tail, more-than so do not reject null because you do not have enough evidence;  1.459 test statistic must be more positive than 1.706 decision rule to reject null hypothesis.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 rotWithShape="1">
                <a:blip r:embed="rId3"/>
                <a:stretch>
                  <a:fillRect l="-444" t="-1538" r="-1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5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People assume the population mean is 27. Use hypothesis testing, </a:t>
                </a:r>
                <a:r>
                  <a:rPr lang="en-CA" b="1" dirty="0"/>
                  <a:t>small sample, </a:t>
                </a:r>
                <a:r>
                  <a:rPr lang="en-CA" dirty="0"/>
                  <a:t>with</a:t>
                </a:r>
                <a:r>
                  <a:rPr lang="en-CA" b="1" dirty="0"/>
                  <a:t> </a:t>
                </a:r>
                <a:r>
                  <a:rPr lang="en-CA" dirty="0"/>
                  <a:t>.01 alpha to see if the mean is not equal to 27. Your sample of 28 had mean of 28.62 and standard deviation of 9.18 </a:t>
                </a:r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 = 27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 ≠ 27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 err="1"/>
                  <a:t>df</a:t>
                </a:r>
                <a:r>
                  <a:rPr lang="en-CA" dirty="0"/>
                  <a:t> = n – 1 = 28 – 1 = 27</a:t>
                </a:r>
                <a:br>
                  <a:rPr lang="en-CA" dirty="0"/>
                </a:br>
                <a:r>
                  <a:rPr lang="en-CA" i="1" dirty="0"/>
                  <a:t>2 tail:  </a:t>
                </a:r>
                <a:r>
                  <a:rPr lang="en-CA" dirty="0"/>
                  <a:t>t table alpha .01, </a:t>
                </a:r>
                <a:r>
                  <a:rPr lang="en-CA" dirty="0" err="1"/>
                  <a:t>df</a:t>
                </a:r>
                <a:r>
                  <a:rPr lang="en-CA" dirty="0"/>
                  <a:t> 27 = 2.771</a:t>
                </a:r>
              </a:p>
              <a:p>
                <a:pPr lvl="1"/>
                <a:r>
                  <a:rPr lang="en-CA" dirty="0"/>
                  <a:t>2 tail so use 2.77 and -2.77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/>
                  <a:t>Standard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std.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9.18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2</m:t>
                        </m:r>
                        <m:r>
                          <a:rPr lang="en-CA" b="0" i="1" smtClean="0">
                            <a:latin typeface="Cambria Math"/>
                          </a:rPr>
                          <m:t>8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1.734857 </a:t>
                </a:r>
                <a:br>
                  <a:rPr lang="en-CA" dirty="0"/>
                </a:br>
                <a:r>
                  <a:rPr lang="en-CA" dirty="0"/>
                  <a:t>z = x̄ - μ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(28.62 - 27) / 1.734857 = 0.93 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2 tail, do not reject null as you do not have enough evidence.</a:t>
                </a:r>
              </a:p>
              <a:p>
                <a:pPr lvl="1"/>
                <a:r>
                  <a:rPr lang="en-CA" dirty="0"/>
                  <a:t> The  .93 test statistic must be more positive than 2.77 decision rule to reject the null hypothesis.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  <a:blipFill rotWithShape="1">
                <a:blip r:embed="rId2"/>
                <a:stretch>
                  <a:fillRect l="-444" t="-1596" r="-815" b="-3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/>
              <a:t>Hypothesis P-values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r>
              <a:rPr lang="en-CA" sz="2400" dirty="0"/>
              <a:t>Another method of hypothesis testing is p-values which looks at the probability of a value falling into the rejection region</a:t>
            </a:r>
          </a:p>
          <a:p>
            <a:r>
              <a:rPr lang="en-CA" sz="2400" dirty="0"/>
              <a:t>The decision rule is easier, you use the alpha value directly and do not calculate a z score.</a:t>
            </a:r>
          </a:p>
          <a:p>
            <a:r>
              <a:rPr lang="en-CA" sz="2400" dirty="0"/>
              <a:t>The test statistic for manual users converts the z value to a probability so requires an extra step.</a:t>
            </a:r>
          </a:p>
          <a:p>
            <a:pPr lvl="1"/>
            <a:r>
              <a:rPr lang="en-CA" sz="2000" dirty="0"/>
              <a:t>For a 2 tail test, use p-value multiplied by 2 to compare with alpha</a:t>
            </a:r>
          </a:p>
          <a:p>
            <a:r>
              <a:rPr lang="en-CA" sz="2400" dirty="0"/>
              <a:t>The larger the p-value, the stronger your evidence for the null hypothesis.</a:t>
            </a:r>
          </a:p>
          <a:p>
            <a:r>
              <a:rPr lang="en-CA" sz="2400" dirty="0"/>
              <a:t>If your p-value is smaller than alpha, you reject the null hypothesis.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3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41588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373" y="980726"/>
            <a:ext cx="4896544" cy="5400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164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P-value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 </a:t>
            </a:r>
            <a:r>
              <a:rPr lang="en-CA" sz="2400" dirty="0"/>
              <a:t>P-values can be used as a guideline for the strength of your evidence for rejecting the null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471805"/>
              </p:ext>
            </p:extLst>
          </p:nvPr>
        </p:nvGraphicFramePr>
        <p:xfrm>
          <a:off x="611560" y="3212976"/>
          <a:ext cx="7920880" cy="2016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9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P-value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Larger than 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No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656">
                <a:tc>
                  <a:txBody>
                    <a:bodyPr/>
                    <a:lstStyle/>
                    <a:p>
                      <a:r>
                        <a:rPr lang="en-CA" sz="2000" dirty="0"/>
                        <a:t>More .05, equal</a:t>
                      </a:r>
                      <a:r>
                        <a:rPr lang="en-CA" sz="2000" baseline="0" dirty="0"/>
                        <a:t> or less </a:t>
                      </a:r>
                      <a:r>
                        <a:rPr lang="en-CA" sz="2000" dirty="0"/>
                        <a:t>than 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Weak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More .01 , equal or less than 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Strong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Less</a:t>
                      </a:r>
                      <a:r>
                        <a:rPr lang="en-CA" sz="2000" baseline="0" dirty="0"/>
                        <a:t> than or equal  .01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Overwhelming</a:t>
                      </a:r>
                      <a:r>
                        <a:rPr lang="en-CA" sz="2000" baseline="0" dirty="0"/>
                        <a:t> evidence</a:t>
                      </a:r>
                      <a:endParaRPr lang="en-C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1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41588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CA" dirty="0"/>
                  <a:t>Test a hypothesis using</a:t>
                </a:r>
                <a:r>
                  <a:rPr lang="en-CA" b="1" dirty="0"/>
                  <a:t> p-values. </a:t>
                </a:r>
                <a:r>
                  <a:rPr lang="en-CA" dirty="0"/>
                  <a:t>The claim is a population mean of 170 but you think it is </a:t>
                </a:r>
                <a:r>
                  <a:rPr lang="en-CA" b="1" dirty="0"/>
                  <a:t>less. </a:t>
                </a:r>
                <a:r>
                  <a:rPr lang="en-CA" dirty="0"/>
                  <a:t>Using a</a:t>
                </a:r>
                <a:r>
                  <a:rPr lang="en-CA" b="1" dirty="0"/>
                  <a:t> </a:t>
                </a:r>
                <a:r>
                  <a:rPr lang="en-CA" dirty="0"/>
                  <a:t>90% confidence level, your sample of 136 had a mean of 161.5 and standard deviation of 30.6. </a:t>
                </a:r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&gt;= 170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&lt; 170 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Alpha = 1 – confidence level = .1</a:t>
                </a:r>
              </a:p>
              <a:p>
                <a:pPr lvl="1"/>
                <a:r>
                  <a:rPr lang="en-CA" dirty="0"/>
                  <a:t>We compare test statistic probability against alpha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std.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30.6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136</m:t>
                        </m:r>
                      </m:e>
                    </m:rad>
                  </m:oMath>
                </a14:m>
                <a:r>
                  <a:rPr lang="en-CA" dirty="0"/>
                  <a:t> = 2.6239 </a:t>
                </a:r>
                <a:br>
                  <a:rPr lang="en-CA" dirty="0"/>
                </a:br>
                <a:r>
                  <a:rPr lang="en-CA" dirty="0"/>
                  <a:t>                         z = x̄ - μ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(161.5 - 170) / 2.6239 = -3.239</a:t>
                </a:r>
              </a:p>
              <a:p>
                <a:pPr lvl="1"/>
                <a:r>
                  <a:rPr lang="en-CA" dirty="0"/>
                  <a:t>Less than z = -3.24, table lookup, probability  is .0006</a:t>
                </a:r>
              </a:p>
              <a:p>
                <a:pPr lvl="2">
                  <a:buClr>
                    <a:srgbClr val="0F6FC6"/>
                  </a:buClr>
                </a:pPr>
                <a:r>
                  <a:rPr lang="en-CA" sz="1500" dirty="0">
                    <a:solidFill>
                      <a:srgbClr val="0F6FC6">
                        <a:alpha val="53000"/>
                      </a:srgbClr>
                    </a:solidFill>
                    <a:hlinkClick r:id="rId2"/>
                  </a:rPr>
                  <a:t>http://www.growingknowing.com/GKStatsBookNormalTable2.html</a:t>
                </a:r>
                <a:endParaRPr lang="en-CA" sz="1500" dirty="0">
                  <a:solidFill>
                    <a:srgbClr val="0F6FC6">
                      <a:alpha val="53000"/>
                    </a:srgbClr>
                  </a:solidFill>
                </a:endParaRPr>
              </a:p>
              <a:p>
                <a:pPr lvl="1">
                  <a:buClr>
                    <a:srgbClr val="0F6FC6"/>
                  </a:buClr>
                </a:pPr>
                <a:r>
                  <a:rPr lang="en-CA" dirty="0"/>
                  <a:t> </a:t>
                </a:r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1 tail, overwhelming evidence as p=.0006 is smaller than .01. Since p=.0006 is smaller than alpha of .1, we reject the null hypothesis.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415880"/>
              </a:xfrm>
              <a:blipFill rotWithShape="1">
                <a:blip r:embed="rId3"/>
                <a:stretch>
                  <a:fillRect l="-593" t="-1800" b="-3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3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CA" dirty="0"/>
                  <a:t>Test a hypothesis using p-values if the sample mean is not </a:t>
                </a:r>
                <a:r>
                  <a:rPr lang="en-CA" b="1" dirty="0"/>
                  <a:t>equal</a:t>
                </a:r>
                <a:r>
                  <a:rPr lang="en-CA" dirty="0"/>
                  <a:t> to a claimed population mean of 231. Use .01 alpha. Your sample of 74 had mean of 219.45 and standard deviation of 43.89 </a:t>
                </a:r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= 231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 Population Mean ≠ 231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Alpha is .01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/>
                  <a:t>Standard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43.89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74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5.1021 </a:t>
                </a:r>
                <a:br>
                  <a:rPr lang="en-CA" dirty="0"/>
                </a:br>
                <a:r>
                  <a:rPr lang="en-CA" dirty="0"/>
                  <a:t>z = x̄ - μ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(219.45 - 231) / 5.1021 = -2.26377 </a:t>
                </a:r>
              </a:p>
              <a:p>
                <a:pPr lvl="1"/>
                <a:r>
                  <a:rPr lang="en-CA" dirty="0"/>
                  <a:t>Table lookup z = -2.26, probability is = 0.0119</a:t>
                </a:r>
              </a:p>
              <a:p>
                <a:pPr lvl="1"/>
                <a:r>
                  <a:rPr lang="en-CA" dirty="0"/>
                  <a:t>2 tail test, p-value = 0.0119 x 2 = .0238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Since p-value is larger at .02 than alpha .01, we do not reject the null hypothesis. The evidence is strong with a p-value between .01 and .05, but we do not reject the null because we set a level of confidence that demands a very high level of evidence.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  <a:blipFill rotWithShape="1">
                <a:blip r:embed="rId2"/>
                <a:stretch>
                  <a:fillRect l="-593" t="-1758" r="-59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6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Hypothesis Small </a:t>
            </a:r>
            <a:r>
              <a:rPr lang="en-CA"/>
              <a:t>Sample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9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1774</TotalTime>
  <Words>1095</Words>
  <Application>Microsoft Office PowerPoint</Application>
  <PresentationFormat>On-screen Show (4:3)</PresentationFormat>
  <Paragraphs>122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Hypothesis Part 2 Manual</vt:lpstr>
      <vt:lpstr>Small Samples</vt:lpstr>
      <vt:lpstr>PowerPoint Presentation</vt:lpstr>
      <vt:lpstr>PowerPoint Presentation</vt:lpstr>
      <vt:lpstr>PowerPoint Presentation</vt:lpstr>
      <vt:lpstr>Hypothesis P-values</vt:lpstr>
      <vt:lpstr>PowerPoint Presentation</vt:lpstr>
      <vt:lpstr>P-value evidence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157</cp:revision>
  <dcterms:created xsi:type="dcterms:W3CDTF">2011-06-04T14:50:34Z</dcterms:created>
  <dcterms:modified xsi:type="dcterms:W3CDTF">2020-04-18T15:13:52Z</dcterms:modified>
</cp:coreProperties>
</file>