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7" autoAdjust="0"/>
  </p:normalViewPr>
  <p:slideViewPr>
    <p:cSldViewPr>
      <p:cViewPr varScale="1">
        <p:scale>
          <a:sx n="120" d="100"/>
          <a:sy n="120" d="100"/>
        </p:scale>
        <p:origin x="159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Hypothesis Test II</a:t>
            </a:r>
            <a:br>
              <a:rPr lang="en-US" dirty="0"/>
            </a:br>
            <a:r>
              <a:rPr lang="en-US"/>
              <a:t>the sequel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Small Samples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If your sample size is below 30, this is a small sample so use the t table, not z.</a:t>
            </a:r>
          </a:p>
          <a:p>
            <a:r>
              <a:rPr lang="en-CA" dirty="0"/>
              <a:t>Decision rule uses =</a:t>
            </a:r>
            <a:r>
              <a:rPr lang="en-CA" dirty="0" err="1"/>
              <a:t>t.inv</a:t>
            </a:r>
            <a:r>
              <a:rPr lang="en-CA" dirty="0"/>
              <a:t> instead of =</a:t>
            </a:r>
            <a:r>
              <a:rPr lang="en-CA" dirty="0" err="1"/>
              <a:t>normsinv</a:t>
            </a:r>
            <a:endParaRPr lang="en-CA" dirty="0"/>
          </a:p>
          <a:p>
            <a:pPr lvl="1"/>
            <a:r>
              <a:rPr lang="en-CA" dirty="0"/>
              <a:t>Excel: 2-tail</a:t>
            </a:r>
            <a:r>
              <a:rPr lang="en-CA" i="1" dirty="0"/>
              <a:t>:</a:t>
            </a:r>
            <a:r>
              <a:rPr lang="en-CA" dirty="0"/>
              <a:t> t  =t.inv.2t(alpha, degrees of freedom) </a:t>
            </a:r>
            <a:br>
              <a:rPr lang="en-CA" dirty="0"/>
            </a:br>
            <a:r>
              <a:rPr lang="en-CA" dirty="0"/>
              <a:t>Excel: 1-tail</a:t>
            </a:r>
            <a:r>
              <a:rPr lang="en-CA" i="1" dirty="0"/>
              <a:t>:</a:t>
            </a:r>
            <a:r>
              <a:rPr lang="en-CA" dirty="0"/>
              <a:t> t  =</a:t>
            </a:r>
            <a:r>
              <a:rPr lang="en-CA" dirty="0" err="1"/>
              <a:t>t.inv</a:t>
            </a:r>
            <a:r>
              <a:rPr lang="en-CA" dirty="0"/>
              <a:t>(alpha, degrees of freedom) </a:t>
            </a:r>
          </a:p>
          <a:p>
            <a:r>
              <a:rPr lang="en-CA" dirty="0"/>
              <a:t>Test statistic uses the same formula</a:t>
            </a:r>
          </a:p>
          <a:p>
            <a:pPr lvl="1"/>
            <a:r>
              <a:rPr lang="en-CA" dirty="0"/>
              <a:t>(sample mean – population mean) / </a:t>
            </a:r>
            <a:r>
              <a:rPr lang="en-CA" dirty="0" err="1"/>
              <a:t>std</a:t>
            </a:r>
            <a:r>
              <a:rPr lang="en-CA" dirty="0"/>
              <a:t> error</a:t>
            </a:r>
          </a:p>
          <a:p>
            <a:pPr lvl="2"/>
            <a:r>
              <a:rPr lang="en-CA" dirty="0"/>
              <a:t>but the result is t instead z</a:t>
            </a:r>
          </a:p>
          <a:p>
            <a:r>
              <a:rPr lang="en-CA" dirty="0"/>
              <a:t>The other methods are the same as large samples.</a:t>
            </a:r>
          </a:p>
          <a:p>
            <a:r>
              <a:rPr lang="en-CA" dirty="0"/>
              <a:t>Examples will show what has changed, and reinforce what has not changed.  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23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1153710"/>
              </p:ext>
            </p:extLst>
          </p:nvPr>
        </p:nvGraphicFramePr>
        <p:xfrm>
          <a:off x="1115616" y="1772816"/>
          <a:ext cx="6624736" cy="2651760"/>
        </p:xfrm>
        <a:graphic>
          <a:graphicData uri="http://schemas.openxmlformats.org/drawingml/2006/table">
            <a:tbl>
              <a:tblPr/>
              <a:tblGrid>
                <a:gridCol w="2429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0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Sample Size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Do you know the value for σ?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Use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≥ 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≥ 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&lt; 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&lt; 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/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43608" y="4653136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CA" sz="2400" dirty="0"/>
              <a:t>Use t if the sample size is under 30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CA" sz="2400" dirty="0"/>
              <a:t>And  you do </a:t>
            </a:r>
            <a:r>
              <a:rPr lang="en-CA" sz="2400" i="1" dirty="0"/>
              <a:t>not know </a:t>
            </a:r>
            <a:r>
              <a:rPr lang="en-CA" sz="2400" dirty="0"/>
              <a:t>the population standard deviation.  </a:t>
            </a:r>
          </a:p>
        </p:txBody>
      </p:sp>
    </p:spTree>
    <p:extLst>
      <p:ext uri="{BB962C8B-B14F-4D97-AF65-F5344CB8AC3E}">
        <p14:creationId xmlns:p14="http://schemas.microsoft.com/office/powerpoint/2010/main" val="2177907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CA" dirty="0"/>
                  <a:t>People believe a population mean is 60. Perform a </a:t>
                </a:r>
                <a:r>
                  <a:rPr lang="en-CA" b="1" dirty="0"/>
                  <a:t>small sample </a:t>
                </a:r>
                <a:r>
                  <a:rPr lang="en-CA" dirty="0"/>
                  <a:t>hypothesis test. You think the mean is </a:t>
                </a:r>
                <a:r>
                  <a:rPr lang="en-CA" b="1" dirty="0"/>
                  <a:t>more</a:t>
                </a:r>
                <a:r>
                  <a:rPr lang="en-CA" dirty="0"/>
                  <a:t>.  Use</a:t>
                </a:r>
                <a:r>
                  <a:rPr lang="en-CA" b="1" dirty="0"/>
                  <a:t> </a:t>
                </a:r>
                <a:r>
                  <a:rPr lang="en-CA" dirty="0"/>
                  <a:t>a</a:t>
                </a:r>
                <a:r>
                  <a:rPr lang="en-CA" b="1" dirty="0"/>
                  <a:t> </a:t>
                </a:r>
                <a:r>
                  <a:rPr lang="en-CA" dirty="0"/>
                  <a:t>5% alpha. Your sample of 27 had a mean of 64.2 and standard deviation of 15. 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r>
                  <a:rPr lang="en-CA" b="1" dirty="0"/>
                  <a:t>Hypothesis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/>
                  <a:t>H</a:t>
                </a:r>
                <a:r>
                  <a:rPr lang="en-CA" baseline="-25000" dirty="0"/>
                  <a:t>0</a:t>
                </a:r>
                <a:r>
                  <a:rPr lang="en-CA" dirty="0"/>
                  <a:t>: Population Mean &lt;= 60 </a:t>
                </a:r>
              </a:p>
              <a:p>
                <a:pPr lvl="1"/>
                <a:r>
                  <a:rPr lang="en-CA" dirty="0"/>
                  <a:t> H</a:t>
                </a:r>
                <a:r>
                  <a:rPr lang="en-CA" baseline="-25000" dirty="0"/>
                  <a:t>1</a:t>
                </a:r>
                <a:r>
                  <a:rPr lang="en-CA" dirty="0"/>
                  <a:t>: Population Mean    &gt; 60 </a:t>
                </a:r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/>
                  <a:t>Degrees freedom (</a:t>
                </a:r>
                <a:r>
                  <a:rPr lang="en-CA" dirty="0" err="1"/>
                  <a:t>df</a:t>
                </a:r>
                <a:r>
                  <a:rPr lang="en-CA" dirty="0"/>
                  <a:t>) =  n – 1 = 27 – 1 = 26</a:t>
                </a:r>
              </a:p>
              <a:p>
                <a:pPr lvl="1"/>
                <a:r>
                  <a:rPr lang="en-CA" dirty="0"/>
                  <a:t>1 tail. =</a:t>
                </a:r>
                <a:r>
                  <a:rPr lang="en-CA" dirty="0" err="1"/>
                  <a:t>t.inv</a:t>
                </a:r>
                <a:r>
                  <a:rPr lang="en-CA" dirty="0"/>
                  <a:t>(alpha, </a:t>
                </a:r>
                <a:r>
                  <a:rPr lang="en-CA" dirty="0" err="1"/>
                  <a:t>df</a:t>
                </a:r>
                <a:r>
                  <a:rPr lang="en-CA" dirty="0"/>
                  <a:t>) so =</a:t>
                </a:r>
                <a:r>
                  <a:rPr lang="en-CA" dirty="0" err="1"/>
                  <a:t>t.inv</a:t>
                </a:r>
                <a:r>
                  <a:rPr lang="en-CA" dirty="0"/>
                  <a:t>(.05,26) = -1.706  </a:t>
                </a:r>
              </a:p>
              <a:p>
                <a:pPr lvl="1"/>
                <a:r>
                  <a:rPr lang="en-CA" dirty="0"/>
                  <a:t>More-than, so  use +1.71 as the decision rule.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 err="1"/>
                  <a:t>Std</a:t>
                </a:r>
                <a:r>
                  <a:rPr lang="en-CA" dirty="0"/>
                  <a:t> error =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</a:t>
                </a:r>
                <a:r>
                  <a:rPr lang="en-CA" dirty="0" err="1"/>
                  <a:t>std</a:t>
                </a:r>
                <a:r>
                  <a:rPr lang="en-CA" dirty="0"/>
                  <a:t>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𝑛</m:t>
                        </m:r>
                      </m:e>
                    </m:rad>
                    <m:r>
                      <a:rPr lang="en-CA" i="1">
                        <a:latin typeface="Cambria Math"/>
                      </a:rPr>
                      <m:t> </m:t>
                    </m:r>
                  </m:oMath>
                </a14:m>
                <a:r>
                  <a:rPr lang="en-CA" dirty="0"/>
                  <a:t> = 15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b="0" i="1" smtClean="0">
                            <a:latin typeface="Cambria Math"/>
                          </a:rPr>
                          <m:t>27</m:t>
                        </m:r>
                      </m:e>
                    </m:rad>
                  </m:oMath>
                </a14:m>
                <a:r>
                  <a:rPr lang="en-CA" dirty="0"/>
                  <a:t> = 2.886751 </a:t>
                </a:r>
                <a:br>
                  <a:rPr lang="en-CA" dirty="0"/>
                </a:br>
                <a:r>
                  <a:rPr lang="en-CA" dirty="0"/>
                  <a:t>                         t = (x̄ - μ)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(64.2 - 60) / 2.886751 = 1.459 </a:t>
                </a:r>
                <a:endParaRPr lang="en-CA" sz="2300" dirty="0"/>
              </a:p>
              <a:p>
                <a:r>
                  <a:rPr lang="en-CA" dirty="0"/>
                  <a:t> </a:t>
                </a:r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1 tail, more-than so do not reject null because you do not have enough evidence; the 1.459 test statistic must be more positive than 1.706 decision rule to reject null hypothesis.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  <a:blipFill rotWithShape="1">
                <a:blip r:embed="rId2"/>
                <a:stretch>
                  <a:fillRect l="-444" t="-153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21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92696"/>
                <a:ext cx="8229600" cy="576064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CA" dirty="0"/>
                  <a:t>People assume the population mean is 27. Use hypothesis testing, </a:t>
                </a:r>
                <a:r>
                  <a:rPr lang="en-CA" b="1" dirty="0"/>
                  <a:t>small sample, </a:t>
                </a:r>
                <a:r>
                  <a:rPr lang="en-CA" dirty="0"/>
                  <a:t>with</a:t>
                </a:r>
                <a:r>
                  <a:rPr lang="en-CA" b="1" dirty="0"/>
                  <a:t> </a:t>
                </a:r>
                <a:r>
                  <a:rPr lang="en-CA" dirty="0"/>
                  <a:t>.01 alpha to see if the mean is not equal to 27. Your sample of 28 had mean of 28.62 and standard deviation of 9.18 </a:t>
                </a:r>
              </a:p>
              <a:p>
                <a:endParaRPr lang="en-CA" dirty="0"/>
              </a:p>
              <a:p>
                <a:r>
                  <a:rPr lang="en-CA" b="1" dirty="0"/>
                  <a:t>Hypothesis</a:t>
                </a:r>
              </a:p>
              <a:p>
                <a:pPr lvl="1"/>
                <a:r>
                  <a:rPr lang="en-CA" b="1" dirty="0"/>
                  <a:t> </a:t>
                </a:r>
                <a:r>
                  <a:rPr lang="en-CA" dirty="0"/>
                  <a:t>H</a:t>
                </a:r>
                <a:r>
                  <a:rPr lang="en-CA" baseline="-25000" dirty="0"/>
                  <a:t>0</a:t>
                </a:r>
                <a:r>
                  <a:rPr lang="en-CA" dirty="0"/>
                  <a:t>: Population Mean = 27 </a:t>
                </a:r>
              </a:p>
              <a:p>
                <a:pPr lvl="1"/>
                <a:r>
                  <a:rPr lang="en-CA" dirty="0"/>
                  <a:t> H</a:t>
                </a:r>
                <a:r>
                  <a:rPr lang="en-CA" baseline="-25000" dirty="0"/>
                  <a:t>1</a:t>
                </a:r>
                <a:r>
                  <a:rPr lang="en-CA" dirty="0"/>
                  <a:t>: Population Mean ≠ 27 </a:t>
                </a:r>
              </a:p>
              <a:p>
                <a:r>
                  <a:rPr lang="en-CA" b="1" dirty="0"/>
                  <a:t>Decision Rule</a:t>
                </a:r>
              </a:p>
              <a:p>
                <a:pPr lvl="1"/>
                <a:r>
                  <a:rPr lang="en-CA" dirty="0" err="1"/>
                  <a:t>df</a:t>
                </a:r>
                <a:r>
                  <a:rPr lang="en-CA" dirty="0"/>
                  <a:t> = n – 1 = 28 – 1 = 27</a:t>
                </a:r>
                <a:br>
                  <a:rPr lang="en-CA" dirty="0"/>
                </a:br>
                <a:r>
                  <a:rPr lang="en-CA" dirty="0"/>
                  <a:t>2 tail:  =t.inv.2t(</a:t>
                </a:r>
                <a:r>
                  <a:rPr lang="en-CA" dirty="0" err="1"/>
                  <a:t>alpha,df</a:t>
                </a:r>
                <a:r>
                  <a:rPr lang="en-CA" dirty="0"/>
                  <a:t>)   =t.inv.2t(.01,27) = 2.771</a:t>
                </a:r>
              </a:p>
              <a:p>
                <a:pPr lvl="1"/>
                <a:r>
                  <a:rPr lang="en-CA" dirty="0"/>
                  <a:t>2 tail so use 2.77 or -2.77</a:t>
                </a:r>
              </a:p>
              <a:p>
                <a:pPr lvl="1"/>
                <a:r>
                  <a:rPr lang="en-CA" dirty="0"/>
                  <a:t>Since your sample mean is bigger than population mean, treat this as a more-than question.</a:t>
                </a:r>
              </a:p>
              <a:p>
                <a:r>
                  <a:rPr lang="en-CA" dirty="0"/>
                  <a:t> </a:t>
                </a:r>
                <a:r>
                  <a:rPr lang="en-CA" b="1" dirty="0"/>
                  <a:t>Test statistic</a:t>
                </a:r>
              </a:p>
              <a:p>
                <a:pPr lvl="1"/>
                <a:r>
                  <a:rPr lang="en-CA" dirty="0"/>
                  <a:t>Standard error =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= std. deviation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CA" dirty="0"/>
                  <a:t> </a:t>
                </a:r>
                <a:br>
                  <a:rPr lang="en-CA" dirty="0"/>
                </a:br>
                <a:r>
                  <a:rPr lang="en-CA" dirty="0"/>
                  <a:t>= 9.18 /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CA" i="1">
                            <a:latin typeface="Cambria Math"/>
                          </a:rPr>
                          <m:t>2</m:t>
                        </m:r>
                        <m:r>
                          <a:rPr lang="en-CA" b="0" i="1" smtClean="0">
                            <a:latin typeface="Cambria Math"/>
                          </a:rPr>
                          <m:t>8</m:t>
                        </m:r>
                      </m:e>
                    </m:rad>
                    <m:r>
                      <a:rPr lang="en-CA" i="1">
                        <a:latin typeface="Cambria Math"/>
                      </a:rPr>
                      <m:t> </m:t>
                    </m:r>
                  </m:oMath>
                </a14:m>
                <a:r>
                  <a:rPr lang="en-CA" dirty="0"/>
                  <a:t> = 1.734857 </a:t>
                </a:r>
                <a:br>
                  <a:rPr lang="en-CA" dirty="0"/>
                </a:br>
                <a:r>
                  <a:rPr lang="en-CA" dirty="0"/>
                  <a:t>z = x̄ - μ / </a:t>
                </a:r>
                <a:r>
                  <a:rPr lang="en-CA" dirty="0" err="1"/>
                  <a:t>σ</a:t>
                </a:r>
                <a:r>
                  <a:rPr lang="en-CA" baseline="-25000" dirty="0" err="1"/>
                  <a:t>x</a:t>
                </a:r>
                <a:r>
                  <a:rPr lang="en-CA" baseline="-25000" dirty="0"/>
                  <a:t>̄</a:t>
                </a:r>
                <a:r>
                  <a:rPr lang="en-CA" dirty="0"/>
                  <a:t> </a:t>
                </a:r>
                <a:br>
                  <a:rPr lang="en-CA" dirty="0"/>
                </a:br>
                <a:r>
                  <a:rPr lang="en-CA" dirty="0"/>
                  <a:t>= (28.62 - 27) / 1.734857 = 0.93 </a:t>
                </a:r>
              </a:p>
              <a:p>
                <a:r>
                  <a:rPr lang="en-CA" b="1" dirty="0"/>
                  <a:t>Reject</a:t>
                </a:r>
              </a:p>
              <a:p>
                <a:pPr lvl="1"/>
                <a:r>
                  <a:rPr lang="en-CA" dirty="0"/>
                  <a:t>2 tail, do not reject null as you do not have enough evidence.</a:t>
                </a:r>
              </a:p>
              <a:p>
                <a:pPr lvl="1"/>
                <a:r>
                  <a:rPr lang="en-CA" dirty="0"/>
                  <a:t> The  .93 test statistic must be more positive than 2.77 decision rule to reject the null hypothesis.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92696"/>
                <a:ext cx="8229600" cy="5760640"/>
              </a:xfrm>
              <a:blipFill rotWithShape="1">
                <a:blip r:embed="rId2"/>
                <a:stretch>
                  <a:fillRect l="-296" t="-1376" r="-29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84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CA" dirty="0"/>
              <a:t>Hypothesis P-values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20000"/>
          </a:bodyPr>
          <a:lstStyle/>
          <a:p>
            <a:r>
              <a:rPr lang="en-CA" sz="2400" dirty="0"/>
              <a:t>Another method of hypothesis testing is p-values which looks at the probability of a value falling into the rejection region</a:t>
            </a:r>
          </a:p>
          <a:p>
            <a:r>
              <a:rPr lang="en-CA" sz="2400" dirty="0"/>
              <a:t>The decision rule is easier, you use the alpha value directly so do not have to find the decision rule z score.</a:t>
            </a:r>
          </a:p>
          <a:p>
            <a:r>
              <a:rPr lang="en-CA" sz="2400" dirty="0"/>
              <a:t>The test statistic for Excel users is easier use			 =</a:t>
            </a:r>
            <a:r>
              <a:rPr lang="en-CA" sz="2400" dirty="0" err="1"/>
              <a:t>norm.dist</a:t>
            </a:r>
            <a:r>
              <a:rPr lang="en-CA" sz="2400" dirty="0"/>
              <a:t>(</a:t>
            </a:r>
            <a:r>
              <a:rPr lang="en-CA" sz="2400" dirty="0" err="1"/>
              <a:t>x,mean,std</a:t>
            </a:r>
            <a:r>
              <a:rPr lang="en-CA" sz="2400" dirty="0"/>
              <a:t> deviation,1)    for 1 tail less-than</a:t>
            </a:r>
          </a:p>
          <a:p>
            <a:pPr marL="0" indent="0">
              <a:buNone/>
            </a:pPr>
            <a:r>
              <a:rPr lang="en-CA" sz="2400" dirty="0"/>
              <a:t>              =1-norm.dist(</a:t>
            </a:r>
            <a:r>
              <a:rPr lang="en-CA" sz="2400" dirty="0" err="1"/>
              <a:t>x,mean,std</a:t>
            </a:r>
            <a:r>
              <a:rPr lang="en-CA" sz="2400" dirty="0"/>
              <a:t> deviation,1) for 1 tail  more-than</a:t>
            </a:r>
            <a:endParaRPr lang="en-CA" sz="1900" dirty="0"/>
          </a:p>
          <a:p>
            <a:pPr lvl="1"/>
            <a:r>
              <a:rPr lang="en-CA" sz="2200" dirty="0"/>
              <a:t>where x is the sample mean, mean is population mean, </a:t>
            </a:r>
            <a:r>
              <a:rPr lang="en-CA" sz="2200" dirty="0" err="1"/>
              <a:t>std</a:t>
            </a:r>
            <a:r>
              <a:rPr lang="en-CA" sz="2200" dirty="0"/>
              <a:t> deviation is divided by </a:t>
            </a:r>
            <a:r>
              <a:rPr lang="en-CA" sz="2200" dirty="0" err="1"/>
              <a:t>sqrt</a:t>
            </a:r>
            <a:r>
              <a:rPr lang="en-CA" sz="2200" dirty="0"/>
              <a:t>(n) as shown in central limit theory. </a:t>
            </a:r>
          </a:p>
          <a:p>
            <a:pPr lvl="1"/>
            <a:r>
              <a:rPr lang="en-CA" sz="2200" dirty="0"/>
              <a:t>For 2 tail test, use less-than formula if sample mean is smaller than population mean, and use more-than formula is sample mean is larger than population mean. Once you have the p-value, multiply by 2 for 2 tail tests. </a:t>
            </a:r>
            <a:endParaRPr lang="en-CA" sz="1800" dirty="0"/>
          </a:p>
          <a:p>
            <a:r>
              <a:rPr lang="en-CA" sz="2400" dirty="0"/>
              <a:t>If your p-value is smaller than alpha, you reject the null hypothesis.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1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5415880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836712"/>
            <a:ext cx="4896544" cy="54005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034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P-value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 </a:t>
            </a:r>
            <a:r>
              <a:rPr lang="en-CA" sz="2400" dirty="0"/>
              <a:t>P-values can be used as a guideline for the strength of your evidence for rejecting the null hypothesis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078121"/>
              </p:ext>
            </p:extLst>
          </p:nvPr>
        </p:nvGraphicFramePr>
        <p:xfrm>
          <a:off x="611560" y="3212976"/>
          <a:ext cx="7920880" cy="2016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1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9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000" dirty="0"/>
                        <a:t>P-value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Evidence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/>
                        <a:t>Larger than 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No evidence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656">
                <a:tc>
                  <a:txBody>
                    <a:bodyPr/>
                    <a:lstStyle/>
                    <a:p>
                      <a:r>
                        <a:rPr lang="en-CA" sz="2000" dirty="0"/>
                        <a:t>More .05, equal</a:t>
                      </a:r>
                      <a:r>
                        <a:rPr lang="en-CA" sz="2000" baseline="0" dirty="0"/>
                        <a:t> or less </a:t>
                      </a:r>
                      <a:r>
                        <a:rPr lang="en-CA" sz="2000" dirty="0"/>
                        <a:t>than 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Weak evidence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/>
                        <a:t>More .01 , equal or less than 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Strong evidence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/>
                        <a:t>Less</a:t>
                      </a:r>
                      <a:r>
                        <a:rPr lang="en-CA" sz="2000" baseline="0" dirty="0"/>
                        <a:t> than or equal  .01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/>
                        <a:t>Overwhelming</a:t>
                      </a:r>
                      <a:r>
                        <a:rPr lang="en-CA" sz="2000" baseline="0" dirty="0"/>
                        <a:t> evidence</a:t>
                      </a:r>
                      <a:endParaRPr lang="en-C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306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85000" lnSpcReduction="10000"/>
          </a:bodyPr>
          <a:lstStyle/>
          <a:p>
            <a:r>
              <a:rPr lang="en-CA" dirty="0"/>
              <a:t>Test a hypothesis using</a:t>
            </a:r>
            <a:r>
              <a:rPr lang="en-CA" b="1" dirty="0"/>
              <a:t> p-values. </a:t>
            </a:r>
            <a:r>
              <a:rPr lang="en-CA" dirty="0"/>
              <a:t>The claim is a population mean of 170 but you think it is </a:t>
            </a:r>
            <a:r>
              <a:rPr lang="en-CA" b="1" dirty="0"/>
              <a:t>less. </a:t>
            </a:r>
            <a:r>
              <a:rPr lang="en-CA" dirty="0"/>
              <a:t>Using a</a:t>
            </a:r>
            <a:r>
              <a:rPr lang="en-CA" b="1" dirty="0"/>
              <a:t> </a:t>
            </a:r>
            <a:r>
              <a:rPr lang="en-CA" dirty="0"/>
              <a:t>90% confidence level, your sample of 136 had a mean of 161.5 and standard deviation of 30.6. </a:t>
            </a:r>
          </a:p>
          <a:p>
            <a:r>
              <a:rPr lang="en-CA" b="1" dirty="0"/>
              <a:t>Hypothesis</a:t>
            </a:r>
          </a:p>
          <a:p>
            <a:pPr lvl="1"/>
            <a:r>
              <a:rPr lang="en-CA" b="1" dirty="0"/>
              <a:t> </a:t>
            </a:r>
            <a:r>
              <a:rPr lang="en-CA" dirty="0"/>
              <a:t>H</a:t>
            </a:r>
            <a:r>
              <a:rPr lang="en-CA" baseline="-25000" dirty="0"/>
              <a:t>0</a:t>
            </a:r>
            <a:r>
              <a:rPr lang="en-CA" dirty="0"/>
              <a:t>: Population  &gt;=  170 </a:t>
            </a:r>
          </a:p>
          <a:p>
            <a:pPr lvl="1"/>
            <a:r>
              <a:rPr lang="en-CA" dirty="0"/>
              <a:t> H</a:t>
            </a:r>
            <a:r>
              <a:rPr lang="en-CA" baseline="-25000" dirty="0"/>
              <a:t>1</a:t>
            </a:r>
            <a:r>
              <a:rPr lang="en-CA" dirty="0"/>
              <a:t>: Population   &lt;   170  </a:t>
            </a:r>
          </a:p>
          <a:p>
            <a:r>
              <a:rPr lang="en-CA" b="1" dirty="0"/>
              <a:t>Decision Rule</a:t>
            </a:r>
          </a:p>
          <a:p>
            <a:pPr lvl="1"/>
            <a:r>
              <a:rPr lang="en-CA" dirty="0"/>
              <a:t>Alpha = 1 – confidence level = .1</a:t>
            </a:r>
          </a:p>
          <a:p>
            <a:pPr lvl="1"/>
            <a:r>
              <a:rPr lang="en-CA" dirty="0"/>
              <a:t>We compare test statistic probability against alpha</a:t>
            </a:r>
          </a:p>
          <a:p>
            <a:r>
              <a:rPr lang="en-CA" dirty="0"/>
              <a:t> </a:t>
            </a:r>
            <a:r>
              <a:rPr lang="en-CA" b="1" dirty="0"/>
              <a:t>Test statistic</a:t>
            </a:r>
          </a:p>
          <a:p>
            <a:pPr marL="393192" lvl="1" indent="0">
              <a:buNone/>
            </a:pPr>
            <a:r>
              <a:rPr lang="en-CA" dirty="0"/>
              <a:t>=</a:t>
            </a:r>
            <a:r>
              <a:rPr lang="en-CA" dirty="0" err="1"/>
              <a:t>norm.dist</a:t>
            </a:r>
            <a:r>
              <a:rPr lang="en-CA" dirty="0"/>
              <a:t>(sample mean, population mean, std deviation/sqrt(n), 1)</a:t>
            </a:r>
          </a:p>
          <a:p>
            <a:pPr marL="393192" lvl="1" indent="0">
              <a:buNone/>
            </a:pPr>
            <a:r>
              <a:rPr lang="en-CA" dirty="0"/>
              <a:t>=</a:t>
            </a:r>
            <a:r>
              <a:rPr lang="en-CA" dirty="0" err="1"/>
              <a:t>norm.dist</a:t>
            </a:r>
            <a:r>
              <a:rPr lang="en-CA" dirty="0"/>
              <a:t>(161.5,170,30.6/SQRT(136),1) = 0.0006 </a:t>
            </a:r>
          </a:p>
          <a:p>
            <a:r>
              <a:rPr lang="en-CA" dirty="0"/>
              <a:t> </a:t>
            </a:r>
            <a:r>
              <a:rPr lang="en-CA" b="1" dirty="0"/>
              <a:t>Reject</a:t>
            </a:r>
          </a:p>
          <a:p>
            <a:pPr lvl="1"/>
            <a:r>
              <a:rPr lang="en-CA" dirty="0"/>
              <a:t>1 tail, overwhelming evidence as p=.0006 is smaller than .01. Since p=.0006 is smaller than alpha of .1, we reject the null hypothesis.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79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544616"/>
          </a:xfrm>
        </p:spPr>
        <p:txBody>
          <a:bodyPr>
            <a:normAutofit fontScale="85000" lnSpcReduction="20000"/>
          </a:bodyPr>
          <a:lstStyle/>
          <a:p>
            <a:r>
              <a:rPr lang="en-CA" dirty="0"/>
              <a:t>Test a hypothesis using p-values if the sample mean is not </a:t>
            </a:r>
            <a:r>
              <a:rPr lang="en-CA" b="1" dirty="0"/>
              <a:t>equal</a:t>
            </a:r>
            <a:r>
              <a:rPr lang="en-CA" dirty="0"/>
              <a:t> to a claimed population mean of 231. Use .01 alpha. Your sample of 74 had mean of 219.45 and standard deviation of 43.89 </a:t>
            </a:r>
          </a:p>
          <a:p>
            <a:r>
              <a:rPr lang="en-CA" b="1" dirty="0"/>
              <a:t>Hypothesis</a:t>
            </a:r>
          </a:p>
          <a:p>
            <a:pPr lvl="1"/>
            <a:r>
              <a:rPr lang="en-CA" b="1" dirty="0"/>
              <a:t> </a:t>
            </a:r>
            <a:r>
              <a:rPr lang="en-CA" dirty="0"/>
              <a:t>H</a:t>
            </a:r>
            <a:r>
              <a:rPr lang="en-CA" baseline="-25000" dirty="0"/>
              <a:t>0</a:t>
            </a:r>
            <a:r>
              <a:rPr lang="en-CA" dirty="0"/>
              <a:t>: Population Mean = 231 </a:t>
            </a:r>
          </a:p>
          <a:p>
            <a:pPr lvl="1"/>
            <a:r>
              <a:rPr lang="en-CA" dirty="0"/>
              <a:t> H</a:t>
            </a:r>
            <a:r>
              <a:rPr lang="en-CA" baseline="-25000" dirty="0"/>
              <a:t>1</a:t>
            </a:r>
            <a:r>
              <a:rPr lang="en-CA" dirty="0"/>
              <a:t>:  Population Mean ≠ 231 </a:t>
            </a:r>
          </a:p>
          <a:p>
            <a:r>
              <a:rPr lang="en-CA" b="1" dirty="0"/>
              <a:t>Decision Rule</a:t>
            </a:r>
          </a:p>
          <a:p>
            <a:pPr lvl="1"/>
            <a:r>
              <a:rPr lang="en-CA" dirty="0"/>
              <a:t>Alpha is .01</a:t>
            </a:r>
          </a:p>
          <a:p>
            <a:r>
              <a:rPr lang="en-CA" dirty="0"/>
              <a:t> </a:t>
            </a:r>
            <a:r>
              <a:rPr lang="en-CA" b="1" dirty="0"/>
              <a:t>Test statistic</a:t>
            </a:r>
          </a:p>
          <a:p>
            <a:pPr lvl="1"/>
            <a:r>
              <a:rPr lang="en-CA" dirty="0"/>
              <a:t>Sample mean is less than population mean so treat as a 1 tail less-than test</a:t>
            </a:r>
          </a:p>
          <a:p>
            <a:pPr lvl="1"/>
            <a:r>
              <a:rPr lang="en-CA" dirty="0"/>
              <a:t>=</a:t>
            </a:r>
            <a:r>
              <a:rPr lang="en-CA" dirty="0" err="1"/>
              <a:t>norm.dist</a:t>
            </a:r>
            <a:r>
              <a:rPr lang="en-CA" dirty="0"/>
              <a:t>(219.45,231,43.89/SQRT(74),1)  = 0.0118</a:t>
            </a:r>
          </a:p>
          <a:p>
            <a:pPr lvl="1"/>
            <a:r>
              <a:rPr lang="en-CA" dirty="0"/>
              <a:t>2 tail test, p-value = 0.0118 x 2 = .0236</a:t>
            </a:r>
          </a:p>
          <a:p>
            <a:r>
              <a:rPr lang="en-CA" b="1" dirty="0"/>
              <a:t>Reject</a:t>
            </a:r>
          </a:p>
          <a:p>
            <a:pPr lvl="1"/>
            <a:r>
              <a:rPr lang="en-CA" dirty="0"/>
              <a:t>Since p-value is larger at .02 than alpha .01, we do not reject the null hypothesis. The evidence is strong with a p-value between .01 and .05, but we do not reject the null because we set a level of confidence that demands a very high level of evidence.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90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website, do Hypothesis Small Sample and Hypothesis P-value questions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47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1826</TotalTime>
  <Words>1193</Words>
  <Application>Microsoft Office PowerPoint</Application>
  <PresentationFormat>On-screen Show (4:3)</PresentationFormat>
  <Paragraphs>125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Hypothesis Test II the sequel</vt:lpstr>
      <vt:lpstr>Small Samples</vt:lpstr>
      <vt:lpstr>PowerPoint Presentation</vt:lpstr>
      <vt:lpstr>PowerPoint Presentation</vt:lpstr>
      <vt:lpstr>PowerPoint Presentation</vt:lpstr>
      <vt:lpstr>Hypothesis P-values</vt:lpstr>
      <vt:lpstr>PowerPoint Presentation</vt:lpstr>
      <vt:lpstr>P-value evidence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204</cp:revision>
  <dcterms:created xsi:type="dcterms:W3CDTF">2011-06-04T14:50:34Z</dcterms:created>
  <dcterms:modified xsi:type="dcterms:W3CDTF">2020-04-18T15:13:34Z</dcterms:modified>
</cp:coreProperties>
</file>