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0"/>
  </p:notesMasterIdLst>
  <p:sldIdLst>
    <p:sldId id="256" r:id="rId4"/>
    <p:sldId id="262" r:id="rId5"/>
    <p:sldId id="257" r:id="rId6"/>
    <p:sldId id="258" r:id="rId7"/>
    <p:sldId id="259" r:id="rId8"/>
    <p:sldId id="260" r:id="rId9"/>
    <p:sldId id="261" r:id="rId10"/>
    <p:sldId id="280" r:id="rId11"/>
    <p:sldId id="266" r:id="rId12"/>
    <p:sldId id="263" r:id="rId13"/>
    <p:sldId id="267" r:id="rId14"/>
    <p:sldId id="269" r:id="rId15"/>
    <p:sldId id="270" r:id="rId16"/>
    <p:sldId id="271" r:id="rId17"/>
    <p:sldId id="268" r:id="rId18"/>
    <p:sldId id="264" r:id="rId19"/>
    <p:sldId id="281" r:id="rId20"/>
    <p:sldId id="265" r:id="rId21"/>
    <p:sldId id="277" r:id="rId22"/>
    <p:sldId id="273" r:id="rId23"/>
    <p:sldId id="272" r:id="rId24"/>
    <p:sldId id="274" r:id="rId25"/>
    <p:sldId id="275" r:id="rId26"/>
    <p:sldId id="276" r:id="rId27"/>
    <p:sldId id="278" r:id="rId28"/>
    <p:sldId id="27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Hypothesis Tests</a:t>
            </a:r>
            <a:br>
              <a:rPr lang="en-US" dirty="0"/>
            </a:br>
            <a:r>
              <a:rPr lang="en-US" sz="3600" dirty="0"/>
              <a:t>Manual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There are 5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Step 1: State the null and alternative hypothesis</a:t>
            </a:r>
          </a:p>
          <a:p>
            <a:r>
              <a:rPr lang="en-CA" dirty="0"/>
              <a:t>Step 2: Select a confidence level</a:t>
            </a:r>
          </a:p>
          <a:p>
            <a:r>
              <a:rPr lang="en-CA" dirty="0"/>
              <a:t>Step 3: Determine the decision rule</a:t>
            </a:r>
          </a:p>
          <a:p>
            <a:r>
              <a:rPr lang="en-CA" dirty="0"/>
              <a:t>Step 4: Calculate the test statistic</a:t>
            </a:r>
          </a:p>
          <a:p>
            <a:r>
              <a:rPr lang="en-CA" dirty="0"/>
              <a:t>Step 5: Reject or don’t reject the null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Hypothesis Tests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Hypothesis Testing is a way to test claims and beliefs about population parameters using sample data </a:t>
            </a:r>
          </a:p>
          <a:p>
            <a:r>
              <a:rPr lang="en-CA" dirty="0"/>
              <a:t>Hypothesis testing is one of the reasons why scientific methods are so successful.</a:t>
            </a:r>
          </a:p>
          <a:p>
            <a:r>
              <a:rPr lang="en-CA" dirty="0"/>
              <a:t>This is a powerful method to advance knowledge, </a:t>
            </a:r>
          </a:p>
          <a:p>
            <a:pPr lvl="1"/>
            <a:r>
              <a:rPr lang="en-CA" dirty="0"/>
              <a:t>our quest for advances in chemistry, biology, physics, marketing, …</a:t>
            </a:r>
          </a:p>
          <a:p>
            <a:r>
              <a:rPr lang="en-CA" dirty="0"/>
              <a:t>Hypothesis testing works with a pair of hypotheses (</a:t>
            </a:r>
            <a:r>
              <a:rPr lang="en-CA" dirty="0" err="1"/>
              <a:t>Ho</a:t>
            </a:r>
            <a:r>
              <a:rPr lang="en-CA" dirty="0"/>
              <a:t> and H1)</a:t>
            </a:r>
          </a:p>
          <a:p>
            <a:pPr lvl="1"/>
            <a:r>
              <a:rPr lang="en-CA" dirty="0"/>
              <a:t>Null hypothesis is H0 </a:t>
            </a:r>
          </a:p>
          <a:p>
            <a:pPr lvl="1"/>
            <a:r>
              <a:rPr lang="en-CA" dirty="0"/>
              <a:t>Alternative hypothesis is H1</a:t>
            </a:r>
          </a:p>
          <a:p>
            <a:r>
              <a:rPr lang="en-CA" dirty="0"/>
              <a:t>The Alternative hypothesis is the idea you want to prove</a:t>
            </a:r>
          </a:p>
          <a:p>
            <a:pPr lvl="1"/>
            <a:r>
              <a:rPr lang="en-CA" dirty="0"/>
              <a:t>Null hypothesis is everything else, the opposite of the alternative .</a:t>
            </a:r>
          </a:p>
          <a:p>
            <a:r>
              <a:rPr lang="en-CA" dirty="0"/>
              <a:t>Example</a:t>
            </a:r>
          </a:p>
          <a:p>
            <a:pPr lvl="1"/>
            <a:r>
              <a:rPr lang="en-CA" dirty="0"/>
              <a:t>Ho  Politicians are morons</a:t>
            </a:r>
          </a:p>
          <a:p>
            <a:pPr lvl="1"/>
            <a:r>
              <a:rPr lang="en-CA" dirty="0"/>
              <a:t>H1   Politicians are not morons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rules for 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Your hypothesis must be exhaustive, mutually exclusive, and you must be able to test the idea. </a:t>
            </a:r>
          </a:p>
          <a:p>
            <a:pPr lvl="1"/>
            <a:r>
              <a:rPr lang="en-CA" b="1" dirty="0"/>
              <a:t>Exhaustive</a:t>
            </a:r>
            <a:r>
              <a:rPr lang="en-CA" dirty="0"/>
              <a:t> – this means the result always falls into H0 or H1 but never outside of both or between both. </a:t>
            </a:r>
          </a:p>
          <a:p>
            <a:pPr lvl="1"/>
            <a:r>
              <a:rPr lang="en-CA" b="1" dirty="0"/>
              <a:t>Mutually</a:t>
            </a:r>
            <a:r>
              <a:rPr lang="en-CA" dirty="0"/>
              <a:t> </a:t>
            </a:r>
            <a:r>
              <a:rPr lang="en-CA" b="1" dirty="0"/>
              <a:t>exclusive</a:t>
            </a:r>
            <a:r>
              <a:rPr lang="en-CA" dirty="0"/>
              <a:t> – the result falls into H0 or H1 but never both at the same time.</a:t>
            </a:r>
          </a:p>
          <a:p>
            <a:pPr lvl="1"/>
            <a:r>
              <a:rPr lang="en-CA" b="1" dirty="0"/>
              <a:t>Testable</a:t>
            </a:r>
            <a:r>
              <a:rPr lang="en-CA" dirty="0"/>
              <a:t> – do not state a hypothesis you cannot test.  </a:t>
            </a:r>
          </a:p>
          <a:p>
            <a:pPr lvl="2"/>
            <a:r>
              <a:rPr lang="en-CA" dirty="0"/>
              <a:t>H1: Nothing cures cancer. </a:t>
            </a:r>
          </a:p>
          <a:p>
            <a:pPr lvl="3"/>
            <a:r>
              <a:rPr lang="en-CA" dirty="0"/>
              <a:t>you cannot test everything in a lifetime, so this statement is not testable.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62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17856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Begin with your alternative hypothesis, the idea you want to prove</a:t>
            </a:r>
          </a:p>
          <a:p>
            <a:pPr lvl="1"/>
            <a:r>
              <a:rPr lang="en-CA" dirty="0"/>
              <a:t>H1:  Ginger cures cancer</a:t>
            </a:r>
          </a:p>
          <a:p>
            <a:r>
              <a:rPr lang="en-CA" dirty="0"/>
              <a:t>Now formulate the null hypothesis which is the opposite</a:t>
            </a:r>
          </a:p>
          <a:p>
            <a:pPr lvl="1"/>
            <a:r>
              <a:rPr lang="en-CA" dirty="0"/>
              <a:t>H0: Ginger does not cure cancer</a:t>
            </a:r>
          </a:p>
          <a:p>
            <a:r>
              <a:rPr lang="en-CA" dirty="0"/>
              <a:t>Review against the rules</a:t>
            </a:r>
          </a:p>
          <a:p>
            <a:pPr lvl="1"/>
            <a:r>
              <a:rPr lang="en-CA" b="1" dirty="0"/>
              <a:t>Testable</a:t>
            </a:r>
            <a:r>
              <a:rPr lang="en-CA" dirty="0"/>
              <a:t>: It is easy to test, put cancer cells in dish, inject ginger, see if cancer dies. </a:t>
            </a:r>
          </a:p>
          <a:p>
            <a:pPr lvl="1"/>
            <a:r>
              <a:rPr lang="en-CA" b="1" dirty="0"/>
              <a:t>Exhaustive</a:t>
            </a:r>
            <a:r>
              <a:rPr lang="en-CA" dirty="0"/>
              <a:t>: It will work or it won’t, there is no other possible result. </a:t>
            </a:r>
          </a:p>
          <a:p>
            <a:pPr lvl="1"/>
            <a:r>
              <a:rPr lang="en-CA" b="1" dirty="0"/>
              <a:t>Mutually</a:t>
            </a:r>
            <a:r>
              <a:rPr lang="en-CA" dirty="0"/>
              <a:t> </a:t>
            </a:r>
            <a:r>
              <a:rPr lang="en-CA" b="1" dirty="0"/>
              <a:t>exclusive</a:t>
            </a:r>
            <a:r>
              <a:rPr lang="en-CA" dirty="0"/>
              <a:t>: results will be cure or don’t cure, you cannot be in both at the same time. If ginger helps but does not cure you, then you are not cured. 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2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Stating the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The hypothesis statement is not easy. </a:t>
            </a:r>
          </a:p>
          <a:p>
            <a:pPr lvl="1"/>
            <a:r>
              <a:rPr lang="en-CA" dirty="0"/>
              <a:t>Expect to spend time on this step, discuss it, check with your boss, have many versions to choose from, make sure you got it right.</a:t>
            </a:r>
          </a:p>
          <a:p>
            <a:r>
              <a:rPr lang="en-CA" dirty="0"/>
              <a:t>The hypothesis statement is a common source of error. </a:t>
            </a:r>
          </a:p>
          <a:p>
            <a:r>
              <a:rPr lang="en-CA" dirty="0"/>
              <a:t>The main idea is H1 is what </a:t>
            </a:r>
            <a:r>
              <a:rPr lang="en-CA" b="1" dirty="0"/>
              <a:t>you</a:t>
            </a:r>
            <a:r>
              <a:rPr lang="en-CA" dirty="0"/>
              <a:t> want or are asked to test.</a:t>
            </a:r>
          </a:p>
          <a:p>
            <a:r>
              <a:rPr lang="en-CA" dirty="0"/>
              <a:t>Example:</a:t>
            </a:r>
          </a:p>
          <a:p>
            <a:pPr lvl="1"/>
            <a:r>
              <a:rPr lang="en-CA" dirty="0"/>
              <a:t>The company believes they make 10 cars a day. You want to prove they do. </a:t>
            </a:r>
          </a:p>
          <a:p>
            <a:pPr lvl="2"/>
            <a:r>
              <a:rPr lang="en-CA" dirty="0"/>
              <a:t>H1:  They make 10 cars a day</a:t>
            </a:r>
          </a:p>
          <a:p>
            <a:pPr lvl="1"/>
            <a:r>
              <a:rPr lang="en-CA" dirty="0"/>
              <a:t>The company believes they make 10 cars a day.  You don’t believe it. </a:t>
            </a:r>
          </a:p>
          <a:p>
            <a:pPr lvl="2"/>
            <a:r>
              <a:rPr lang="en-CA" dirty="0"/>
              <a:t>H1:  They do not make 10 cars a day</a:t>
            </a:r>
          </a:p>
          <a:p>
            <a:r>
              <a:rPr lang="en-CA" dirty="0"/>
              <a:t>Notice in the example, the claim is the same, you need to read carefully to see what </a:t>
            </a:r>
            <a:r>
              <a:rPr lang="en-CA" b="1" i="1" dirty="0"/>
              <a:t>you</a:t>
            </a:r>
            <a:r>
              <a:rPr lang="en-CA" dirty="0"/>
              <a:t> are asked to test.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5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CA" dirty="0"/>
              <a:t>Who has two tails?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All hypothesis tests are </a:t>
            </a:r>
            <a:r>
              <a:rPr lang="en-CA" b="1" dirty="0"/>
              <a:t>1-tail </a:t>
            </a:r>
            <a:r>
              <a:rPr lang="en-CA" dirty="0"/>
              <a:t>or</a:t>
            </a:r>
            <a:r>
              <a:rPr lang="en-CA" b="1" dirty="0"/>
              <a:t> 2-tail</a:t>
            </a:r>
            <a:r>
              <a:rPr lang="en-CA" dirty="0"/>
              <a:t>.</a:t>
            </a:r>
          </a:p>
          <a:p>
            <a:r>
              <a:rPr lang="en-CA" dirty="0"/>
              <a:t>In a 1 tail test, you want to test whether a condition is too small or large, but you only care about one. Either </a:t>
            </a:r>
            <a:r>
              <a:rPr lang="en-CA" b="1" dirty="0"/>
              <a:t>less-than,</a:t>
            </a:r>
            <a:r>
              <a:rPr lang="en-CA" dirty="0"/>
              <a:t> or </a:t>
            </a:r>
            <a:r>
              <a:rPr lang="en-CA" b="1" dirty="0"/>
              <a:t>more-than</a:t>
            </a:r>
            <a:r>
              <a:rPr lang="en-CA" dirty="0"/>
              <a:t>,</a:t>
            </a:r>
            <a:r>
              <a:rPr lang="en-CA" b="1" dirty="0"/>
              <a:t> </a:t>
            </a:r>
            <a:r>
              <a:rPr lang="en-CA" dirty="0"/>
              <a:t>but not both</a:t>
            </a:r>
            <a:r>
              <a:rPr lang="en-CA" b="1" dirty="0"/>
              <a:t>.</a:t>
            </a:r>
            <a:endParaRPr lang="en-CA" dirty="0"/>
          </a:p>
          <a:p>
            <a:pPr lvl="1"/>
            <a:r>
              <a:rPr lang="en-CA" dirty="0"/>
              <a:t>H1 Grades in statistics are more-than 70%  (H1 Grades &gt; 70%)</a:t>
            </a:r>
          </a:p>
          <a:p>
            <a:r>
              <a:rPr lang="en-CA" dirty="0"/>
              <a:t>In a 2 tail test, we care about </a:t>
            </a:r>
            <a:r>
              <a:rPr lang="en-CA" b="1" dirty="0"/>
              <a:t>equal </a:t>
            </a:r>
            <a:r>
              <a:rPr lang="en-CA" dirty="0"/>
              <a:t>or</a:t>
            </a:r>
            <a:r>
              <a:rPr lang="en-CA" b="1" dirty="0"/>
              <a:t> not equal </a:t>
            </a:r>
            <a:r>
              <a:rPr lang="en-CA" dirty="0"/>
              <a:t>because any condition outside the expected value is important. </a:t>
            </a:r>
          </a:p>
          <a:p>
            <a:pPr lvl="1"/>
            <a:r>
              <a:rPr lang="en-CA" dirty="0"/>
              <a:t>You want to prove global warming changed hurricanes.</a:t>
            </a:r>
          </a:p>
          <a:p>
            <a:pPr lvl="2"/>
            <a:r>
              <a:rPr lang="en-CA" dirty="0"/>
              <a:t>H1: Number hurricanes  ≠   last year’s total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7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13651"/>
            <a:ext cx="4137365" cy="23873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092429"/>
            <a:ext cx="4067822" cy="24085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589" y="3703745"/>
            <a:ext cx="4440659" cy="26087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43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 the confidence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Pick a confidence level.</a:t>
            </a:r>
          </a:p>
          <a:p>
            <a:r>
              <a:rPr lang="en-CA" dirty="0"/>
              <a:t>If the decision is important, you want high confidence. </a:t>
            </a:r>
          </a:p>
          <a:p>
            <a:pPr lvl="1"/>
            <a:r>
              <a:rPr lang="en-CA" dirty="0"/>
              <a:t>In business, the important decision usually involves lots of money. </a:t>
            </a:r>
          </a:p>
          <a:p>
            <a:pPr lvl="1"/>
            <a:r>
              <a:rPr lang="en-CA" dirty="0"/>
              <a:t>To invest $1 dollar, confidence can be low.</a:t>
            </a:r>
          </a:p>
          <a:p>
            <a:pPr lvl="1"/>
            <a:r>
              <a:rPr lang="en-CA" dirty="0"/>
              <a:t>To invest $1 million dollars, I want to be sure my investment is good so use  99% level of confidence.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67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Type I and Type II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4496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Type I (alpha) is the error scientists want to avoid most so we see high confidence levels of 90%, 95%, or 99% instead of 50% or 51%.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Type I is you reject the null hypothesis in error.</a:t>
            </a:r>
          </a:p>
          <a:p>
            <a:pPr lvl="1"/>
            <a:r>
              <a:rPr lang="en-CA" dirty="0"/>
              <a:t>Think of it as a false positive.</a:t>
            </a:r>
          </a:p>
          <a:p>
            <a:r>
              <a:rPr lang="en-CA" dirty="0"/>
              <a:t>It’s embarrassing to publish H1 test results that are wrong. </a:t>
            </a:r>
          </a:p>
          <a:p>
            <a:endParaRPr lang="en-CA" dirty="0"/>
          </a:p>
          <a:p>
            <a:r>
              <a:rPr lang="en-CA" dirty="0"/>
              <a:t>Type II (beta) is you do not reject the null hypothesis in error.</a:t>
            </a:r>
          </a:p>
          <a:p>
            <a:pPr lvl="1"/>
            <a:r>
              <a:rPr lang="en-CA" dirty="0"/>
              <a:t>Think of it as a false negative.</a:t>
            </a:r>
          </a:p>
          <a:p>
            <a:r>
              <a:rPr lang="en-CA" dirty="0"/>
              <a:t>You did find a cure for cancer but you don’t realize it.  </a:t>
            </a:r>
          </a:p>
          <a:p>
            <a:r>
              <a:rPr lang="en-CA" dirty="0"/>
              <a:t>This is less damaging to your career but the world is denied progress. </a:t>
            </a:r>
          </a:p>
          <a:p>
            <a:endParaRPr lang="en-CA" dirty="0"/>
          </a:p>
          <a:p>
            <a:r>
              <a:rPr lang="en-CA" dirty="0"/>
              <a:t>If you reduce the chance of a Type I error, you increase your chance for a Type II error and visa-versa.  The </a:t>
            </a:r>
            <a:r>
              <a:rPr lang="en-CA" b="1" dirty="0"/>
              <a:t>less chance of a false positive, the more chance of a false negative</a:t>
            </a:r>
            <a:r>
              <a:rPr lang="en-CA" dirty="0"/>
              <a:t> or visa-versa.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the decision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You set confidence level, now calculate the decision rule.</a:t>
            </a:r>
          </a:p>
          <a:p>
            <a:pPr lvl="1"/>
            <a:r>
              <a:rPr lang="en-CA" dirty="0"/>
              <a:t>You want to be 90% confident, but what is the specific value, the critical rejection point, for 90% confidence? </a:t>
            </a:r>
          </a:p>
          <a:p>
            <a:r>
              <a:rPr lang="en-CA" dirty="0"/>
              <a:t>We use a z score. </a:t>
            </a:r>
          </a:p>
          <a:p>
            <a:pPr lvl="1"/>
            <a:r>
              <a:rPr lang="en-CA" dirty="0"/>
              <a:t>1 tail test:  z = (confidence level), lookup in table</a:t>
            </a:r>
          </a:p>
          <a:p>
            <a:pPr lvl="2"/>
            <a:r>
              <a:rPr lang="en-CA" dirty="0">
                <a:solidFill>
                  <a:srgbClr val="FF0000"/>
                </a:solidFill>
              </a:rPr>
              <a:t>Less-than 1 tail: set z value as negative</a:t>
            </a:r>
          </a:p>
          <a:p>
            <a:pPr lvl="2"/>
            <a:r>
              <a:rPr lang="en-CA" dirty="0"/>
              <a:t>More-than 1 tail: set z value as positive</a:t>
            </a:r>
          </a:p>
          <a:p>
            <a:pPr lvl="1"/>
            <a:r>
              <a:rPr lang="en-CA" dirty="0"/>
              <a:t>2 tail test: z = (confidence level + alpha/2 ), use table</a:t>
            </a:r>
          </a:p>
          <a:p>
            <a:pPr lvl="2"/>
            <a:r>
              <a:rPr lang="en-CA" dirty="0"/>
              <a:t>2 tail test, z is on both sizes so both positive and negative.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rule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Confidence level is 99%.  </a:t>
            </a:r>
          </a:p>
          <a:p>
            <a:r>
              <a:rPr lang="en-CA" dirty="0"/>
              <a:t>H1: Sample mean is </a:t>
            </a:r>
            <a:r>
              <a:rPr lang="en-CA" b="1" dirty="0"/>
              <a:t>less</a:t>
            </a:r>
            <a:r>
              <a:rPr lang="en-CA" dirty="0"/>
              <a:t> than population mean of 100</a:t>
            </a:r>
          </a:p>
          <a:p>
            <a:pPr lvl="1"/>
            <a:r>
              <a:rPr lang="en-CA" dirty="0"/>
              <a:t>z = (confidence) so z =(.99) = .9900, lookup table, z = 2.33</a:t>
            </a:r>
          </a:p>
          <a:p>
            <a:pPr lvl="1"/>
            <a:r>
              <a:rPr lang="en-CA" dirty="0"/>
              <a:t>1 tail, </a:t>
            </a:r>
            <a:r>
              <a:rPr lang="en-CA" dirty="0">
                <a:solidFill>
                  <a:srgbClr val="FF0000"/>
                </a:solidFill>
              </a:rPr>
              <a:t>less-than</a:t>
            </a:r>
            <a:r>
              <a:rPr lang="en-CA" dirty="0"/>
              <a:t>, set decision rule to less than </a:t>
            </a:r>
            <a:r>
              <a:rPr lang="en-CA" dirty="0">
                <a:solidFill>
                  <a:srgbClr val="FF0000"/>
                </a:solidFill>
              </a:rPr>
              <a:t>-2.33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1 tail, </a:t>
            </a:r>
            <a:r>
              <a:rPr lang="en-CA" dirty="0">
                <a:solidFill>
                  <a:srgbClr val="FF0000"/>
                </a:solidFill>
              </a:rPr>
              <a:t>more-than</a:t>
            </a:r>
            <a:r>
              <a:rPr lang="en-CA" dirty="0"/>
              <a:t>, set decision rule to +2.33</a:t>
            </a:r>
          </a:p>
          <a:p>
            <a:pPr lvl="1"/>
            <a:endParaRPr lang="en-CA" dirty="0"/>
          </a:p>
          <a:p>
            <a:r>
              <a:rPr lang="en-CA" dirty="0"/>
              <a:t>Confidence level = 90%</a:t>
            </a:r>
          </a:p>
          <a:p>
            <a:r>
              <a:rPr lang="en-CA" dirty="0"/>
              <a:t>H1: Sample mean not equal to population mean of 100</a:t>
            </a:r>
          </a:p>
          <a:p>
            <a:pPr lvl="1"/>
            <a:r>
              <a:rPr lang="en-CA" dirty="0"/>
              <a:t>z = (confidence level + alpha/2 ) = (.9 + .10 / 2) = .95</a:t>
            </a:r>
          </a:p>
          <a:p>
            <a:pPr lvl="1"/>
            <a:r>
              <a:rPr lang="en-CA" dirty="0"/>
              <a:t>Lookup .95, z = 1.64</a:t>
            </a:r>
          </a:p>
          <a:p>
            <a:pPr lvl="1"/>
            <a:r>
              <a:rPr lang="en-CA" dirty="0"/>
              <a:t>2 tail, our decision rule is more +1.64 or less than -1.64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4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decision rule z values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184111"/>
              </p:ext>
            </p:extLst>
          </p:nvPr>
        </p:nvGraphicFramePr>
        <p:xfrm>
          <a:off x="971600" y="2420888"/>
          <a:ext cx="7056783" cy="182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50">
                <a:tc>
                  <a:txBody>
                    <a:bodyPr/>
                    <a:lstStyle/>
                    <a:p>
                      <a:r>
                        <a:rPr lang="en-CA" sz="2000" dirty="0"/>
                        <a:t>Confidence 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1 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2 tail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95%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r>
                        <a:rPr lang="en-CA" sz="2400" dirty="0"/>
                        <a:t>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1560" y="479309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If you paid attention, you noticed sometimes the z score is the same as confidence levels and sometimes not.  The reason is the number of tails used in hypothesis. </a:t>
            </a:r>
          </a:p>
        </p:txBody>
      </p:sp>
    </p:spTree>
    <p:extLst>
      <p:ext uri="{BB962C8B-B14F-4D97-AF65-F5344CB8AC3E}">
        <p14:creationId xmlns:p14="http://schemas.microsoft.com/office/powerpoint/2010/main" val="3167444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Test statistic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43050"/>
                <a:ext cx="8229600" cy="46815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test statistic also uses a z calculation as shown in the central limit theory topic.  </a:t>
                </a:r>
              </a:p>
              <a:p>
                <a:endParaRPr lang="en-US" dirty="0"/>
              </a:p>
              <a:p>
                <a:r>
                  <a:rPr lang="en-US" dirty="0"/>
                  <a:t>Standard Error =</a:t>
                </a:r>
              </a:p>
              <a:p>
                <a:endParaRPr lang="en-US" dirty="0"/>
              </a:p>
              <a:p>
                <a:r>
                  <a:rPr lang="en-US" dirty="0"/>
                  <a:t>Z score =   </a:t>
                </a:r>
              </a:p>
              <a:p>
                <a:endParaRPr lang="en-US" dirty="0"/>
              </a:p>
              <a:p>
                <a:r>
                  <a:rPr lang="en-US" dirty="0"/>
                  <a:t>Example: Show test statistic if sample mean = 130, </a:t>
                </a:r>
                <a:r>
                  <a:rPr lang="en-US" dirty="0" err="1"/>
                  <a:t>std</a:t>
                </a:r>
                <a:r>
                  <a:rPr lang="en-US" dirty="0"/>
                  <a:t> deviation = 32.75, n = 109, population mean = 131 with a 99% confidence level? </a:t>
                </a:r>
              </a:p>
              <a:p>
                <a:pPr lvl="1"/>
                <a:r>
                  <a:rPr lang="en-US" dirty="0" err="1"/>
                  <a:t>Std</a:t>
                </a:r>
                <a:r>
                  <a:rPr lang="en-US" dirty="0"/>
                  <a:t> error = 32.75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109</m:t>
                        </m:r>
                      </m:e>
                    </m:rad>
                  </m:oMath>
                </a14:m>
                <a:r>
                  <a:rPr lang="en-US" dirty="0"/>
                  <a:t> = 3.136881</a:t>
                </a:r>
              </a:p>
              <a:p>
                <a:pPr lvl="1"/>
                <a:r>
                  <a:rPr lang="en-US" dirty="0"/>
                  <a:t>z = (130 – 131) / 3.136881  = -0.31879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43050"/>
                <a:ext cx="8229600" cy="4681550"/>
              </a:xfrm>
              <a:blipFill rotWithShape="1">
                <a:blip r:embed="rId2"/>
                <a:stretch>
                  <a:fillRect l="-741" t="-1823" b="-7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559" y="2575045"/>
            <a:ext cx="136815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93" y="3429000"/>
            <a:ext cx="131431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75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scores.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Did the investment grow or scientific experiment prove itself with enough evidence to say ‘It worked?’ </a:t>
            </a:r>
          </a:p>
          <a:p>
            <a:pPr lvl="1"/>
            <a:r>
              <a:rPr lang="en-CA" dirty="0"/>
              <a:t>Was the growth statistically significant to reject H0?</a:t>
            </a:r>
          </a:p>
          <a:p>
            <a:pPr lvl="1"/>
            <a:r>
              <a:rPr lang="en-CA" dirty="0"/>
              <a:t>Could it have happened by chance?</a:t>
            </a:r>
          </a:p>
          <a:p>
            <a:r>
              <a:rPr lang="en-CA" dirty="0"/>
              <a:t>We compare the two z values, decision rule and test statistic, and we will know if there is enough evidence.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18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Reject or don’t reject the null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2 choices: </a:t>
            </a:r>
          </a:p>
          <a:p>
            <a:pPr lvl="1"/>
            <a:r>
              <a:rPr lang="en-CA" dirty="0"/>
              <a:t>Reject the null hypothesis</a:t>
            </a:r>
          </a:p>
          <a:p>
            <a:pPr lvl="1"/>
            <a:r>
              <a:rPr lang="en-CA" dirty="0"/>
              <a:t>Do not reject the null hypothesis.</a:t>
            </a:r>
          </a:p>
          <a:p>
            <a:endParaRPr lang="en-CA" dirty="0"/>
          </a:p>
          <a:p>
            <a:r>
              <a:rPr lang="en-CA" dirty="0"/>
              <a:t>The odd language avoids saying ‘I accept my hypothesis’  </a:t>
            </a:r>
          </a:p>
          <a:p>
            <a:pPr lvl="1"/>
            <a:r>
              <a:rPr lang="en-CA" dirty="0"/>
              <a:t>The reason is science believes any good idea can be replaced with a better idea at any time. </a:t>
            </a:r>
          </a:p>
          <a:p>
            <a:r>
              <a:rPr lang="en-CA" dirty="0"/>
              <a:t>You never </a:t>
            </a:r>
            <a:r>
              <a:rPr lang="en-CA" b="1" dirty="0"/>
              <a:t>prove</a:t>
            </a:r>
            <a:r>
              <a:rPr lang="en-CA" dirty="0"/>
              <a:t> an idea is </a:t>
            </a:r>
            <a:r>
              <a:rPr lang="en-CA" b="1" dirty="0"/>
              <a:t>true</a:t>
            </a:r>
          </a:p>
          <a:p>
            <a:pPr lvl="1"/>
            <a:r>
              <a:rPr lang="en-CA" dirty="0"/>
              <a:t>A better idea may arrive anytime so how do you change if your old idea was proven true? </a:t>
            </a:r>
          </a:p>
          <a:p>
            <a:r>
              <a:rPr lang="en-CA" dirty="0"/>
              <a:t> “Yippee, my horse did not lose” is a odd way of saying it won.</a:t>
            </a:r>
          </a:p>
          <a:p>
            <a:r>
              <a:rPr lang="en-CA" dirty="0"/>
              <a:t>‘Reject the null’, or ‘Do not reject the null’ allows you to easily replace knowledge with better knowledge.   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487423"/>
              </p:ext>
            </p:extLst>
          </p:nvPr>
        </p:nvGraphicFramePr>
        <p:xfrm>
          <a:off x="457200" y="1124744"/>
          <a:ext cx="8686800" cy="5272293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069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When H</a:t>
                      </a:r>
                      <a:r>
                        <a:rPr lang="en-CA" sz="2400" b="1" baseline="-25000" dirty="0"/>
                        <a:t>1</a:t>
                      </a:r>
                      <a:r>
                        <a:rPr lang="en-CA" sz="2400" b="1" dirty="0"/>
                        <a:t> test results are: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Do Say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/>
                        <a:t>Do NOT Say</a:t>
                      </a:r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/>
                        <a:t>"I reject the null hypothesis."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"I accept the alternative hypothesis."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"The alternative hypothesis is true"."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/>
                        <a:t>"I do not reject the null hypothesis."</a:t>
                      </a:r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"I accept the null hypothesis."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6871">
                <a:tc>
                  <a:txBody>
                    <a:bodyPr/>
                    <a:lstStyle/>
                    <a:p>
                      <a:pPr algn="ctr"/>
                      <a:endParaRPr lang="en-CA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"The null hypothesis is true."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09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Reject?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2 tail, reject H0 if test statistic is more negative or more positive than the decision rule.</a:t>
            </a:r>
          </a:p>
          <a:p>
            <a:r>
              <a:rPr lang="en-CA" dirty="0"/>
              <a:t>1 tail, reject H0 if the test statistic is </a:t>
            </a:r>
            <a:r>
              <a:rPr lang="en-CA" b="1" dirty="0"/>
              <a:t>more negative </a:t>
            </a:r>
            <a:r>
              <a:rPr lang="en-CA" dirty="0"/>
              <a:t>than decision rule for a l</a:t>
            </a:r>
            <a:r>
              <a:rPr lang="en-CA" b="1" dirty="0"/>
              <a:t>ess-than</a:t>
            </a:r>
            <a:r>
              <a:rPr lang="en-CA" dirty="0"/>
              <a:t> question</a:t>
            </a:r>
          </a:p>
          <a:p>
            <a:r>
              <a:rPr lang="en-CA" dirty="0"/>
              <a:t>1 tail, reject H0 if the test statistic is </a:t>
            </a:r>
            <a:r>
              <a:rPr lang="en-CA" b="1" dirty="0"/>
              <a:t>more positive </a:t>
            </a:r>
            <a:r>
              <a:rPr lang="en-CA" dirty="0"/>
              <a:t>than decision rule for a </a:t>
            </a:r>
            <a:r>
              <a:rPr lang="en-CA" b="1" dirty="0"/>
              <a:t>more-than </a:t>
            </a:r>
            <a:r>
              <a:rPr lang="en-CA" dirty="0"/>
              <a:t>question</a:t>
            </a:r>
          </a:p>
          <a:p>
            <a:r>
              <a:rPr lang="en-CA" dirty="0"/>
              <a:t>Example.</a:t>
            </a:r>
          </a:p>
          <a:p>
            <a:pPr lvl="1"/>
            <a:r>
              <a:rPr lang="en-CA" dirty="0"/>
              <a:t>Test statistic = -3.1, Decision rule = -2.33. </a:t>
            </a:r>
          </a:p>
          <a:p>
            <a:pPr lvl="1"/>
            <a:r>
              <a:rPr lang="en-CA" dirty="0"/>
              <a:t>Reject H0 for 1 tail less-than, or for 2 tail question. </a:t>
            </a:r>
          </a:p>
          <a:p>
            <a:pPr lvl="1"/>
            <a:r>
              <a:rPr lang="en-CA" dirty="0"/>
              <a:t>Do not reject for 1 tail more-than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27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Conquer your world?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 now have the skills to do a real scientific study.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Find an interesting topic and form the hypothesis</a:t>
            </a:r>
          </a:p>
          <a:p>
            <a:r>
              <a:rPr lang="en-CA" dirty="0"/>
              <a:t>Gather data, calculate mean and standard deviation</a:t>
            </a:r>
          </a:p>
          <a:p>
            <a:r>
              <a:rPr lang="en-CA" dirty="0"/>
              <a:t>Test hypothesis</a:t>
            </a:r>
          </a:p>
          <a:p>
            <a:r>
              <a:rPr lang="en-CA" dirty="0"/>
              <a:t>Write up a paper</a:t>
            </a:r>
          </a:p>
          <a:p>
            <a:r>
              <a:rPr lang="en-CA" dirty="0"/>
              <a:t>Send to newspapers and journals</a:t>
            </a:r>
          </a:p>
          <a:p>
            <a:r>
              <a:rPr lang="en-CA" dirty="0"/>
              <a:t>Become famous, go on TV, … make money, date movie stars, buy sports cars, …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34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/>
          <a:lstStyle/>
          <a:p>
            <a:pPr algn="ctr"/>
            <a:r>
              <a:rPr lang="en-CA" dirty="0"/>
              <a:t>Examples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15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CA" dirty="0"/>
                  <a:t>The claim is the population mean is 131. Test your hypothesis that the population mean is less than 131 within a 1 % level of significance. Your sample of 109 had a mean of 130 and standard deviation of 32.75. Format to 2 decimal places. </a:t>
                </a:r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≥ 131</a:t>
                </a:r>
              </a:p>
              <a:p>
                <a:pPr lvl="1"/>
                <a:r>
                  <a:rPr lang="en-CA" dirty="0"/>
                  <a:t>H1: population mean &lt; 131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99%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confidence  = .9900, table z = 2.33 </a:t>
                </a:r>
              </a:p>
              <a:p>
                <a:pPr lvl="1"/>
                <a:r>
                  <a:rPr lang="en-CA" dirty="0"/>
                  <a:t>Less than, so always set decision rule as negative, use z = </a:t>
                </a:r>
                <a:r>
                  <a:rPr lang="en-CA" b="1" dirty="0"/>
                  <a:t>-</a:t>
                </a:r>
                <a:r>
                  <a:rPr lang="en-CA" dirty="0"/>
                  <a:t>2.33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32.75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109</m:t>
                        </m:r>
                      </m:e>
                    </m:rad>
                  </m:oMath>
                </a14:m>
                <a:r>
                  <a:rPr lang="en-CA" dirty="0"/>
                  <a:t> = 3.136881</a:t>
                </a:r>
              </a:p>
              <a:p>
                <a:pPr lvl="1"/>
                <a:r>
                  <a:rPr lang="en-CA" dirty="0"/>
                  <a:t>z = (sample mean 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(130 – 131) / 3.1369 = -0.32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Do NOT reject the null. There is insufficient evidence to refute the claim.</a:t>
                </a:r>
              </a:p>
              <a:p>
                <a:pPr lvl="2"/>
                <a:r>
                  <a:rPr lang="en-CA" dirty="0"/>
                  <a:t>1 tail less-than, so test statistic -0.32 must be more negative than -2.33 decision rule to reject null hypothesis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 rotWithShape="1">
                <a:blip r:embed="rId2"/>
                <a:stretch>
                  <a:fillRect l="-593" t="-142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CA" dirty="0"/>
                  <a:t>They say the population mean is 297. You want to show it is </a:t>
                </a:r>
                <a:r>
                  <a:rPr lang="en-CA" b="1" dirty="0"/>
                  <a:t>more.</a:t>
                </a:r>
                <a:r>
                  <a:rPr lang="en-CA" dirty="0"/>
                  <a:t> Your sample of 50 had a mean of 300 and standard deviation of 89.1. Test the claim at the 1 % level of significance formatted to 2 decimal places.  </a:t>
                </a:r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&lt;= 297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  &gt; 297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Level of Confidence = 1-alpha, so confidence level is 99%.</a:t>
                </a:r>
              </a:p>
              <a:p>
                <a:pPr lvl="1"/>
                <a:r>
                  <a:rPr lang="en-CA" i="1" dirty="0"/>
                  <a:t> 1 tail:</a:t>
                </a:r>
                <a:r>
                  <a:rPr lang="en-CA" dirty="0"/>
                  <a:t> z = confidence = .9900. Table lookup, z is 2.33  </a:t>
                </a:r>
              </a:p>
              <a:p>
                <a:pPr lvl="1"/>
                <a:r>
                  <a:rPr lang="en-CA" dirty="0"/>
                  <a:t>More-than, so always set decision rule as positive, use +2.33 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89.1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50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89.1 / 7.071 = 12.60 </a:t>
                </a:r>
                <a:br>
                  <a:rPr lang="en-CA" dirty="0"/>
                </a:br>
                <a:r>
                  <a:rPr lang="en-CA" dirty="0"/>
                  <a:t>                         z = (x̄ - μ)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(300 - 297) / 12.6006 = 0.23808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There is not sufficient evidence to reject the null because 0.24 test statistic must be more positive than +2.33 decision rule to reject null hypothesis.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>
                <a:blip r:embed="rId2"/>
                <a:stretch>
                  <a:fillRect l="-741" t="-1538" r="-1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CA" dirty="0"/>
                  <a:t>A manager believes the population mean is 297. Employees feel the mean is not equal to 297 so they test the managers claim using a sample of 129 and find a mean of 320.76, standard deviation of 59.4. They  used a 1% alpha </a:t>
                </a:r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= 297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≠ 297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Level of Confidence = 1-alpha, so confidence level is 99%.</a:t>
                </a:r>
                <a:br>
                  <a:rPr lang="en-CA" dirty="0"/>
                </a:br>
                <a:r>
                  <a:rPr lang="en-CA" i="1" dirty="0"/>
                  <a:t>2 tail:  </a:t>
                </a:r>
                <a:r>
                  <a:rPr lang="en-CA" dirty="0"/>
                  <a:t>confidence level + alpha/2  = .99 + .01/2  = .9950 </a:t>
                </a:r>
                <a:br>
                  <a:rPr lang="en-CA" dirty="0"/>
                </a:br>
                <a:r>
                  <a:rPr lang="en-CA" dirty="0"/>
                  <a:t>Table lookup, z = 2.58</a:t>
                </a:r>
              </a:p>
              <a:p>
                <a:pPr lvl="1"/>
                <a:r>
                  <a:rPr lang="en-CA" dirty="0"/>
                  <a:t>2 tail so use -2.58 and +2.58.</a:t>
                </a:r>
              </a:p>
              <a:p>
                <a:pPr lvl="1"/>
                <a:r>
                  <a:rPr lang="en-CA" dirty="0"/>
                  <a:t>Since sample mean is bigger than population mean, treat as more-than test.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/>
                  <a:t>Standard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std.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59.4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129</m:t>
                        </m:r>
                      </m:e>
                    </m:rad>
                  </m:oMath>
                </a14:m>
                <a:r>
                  <a:rPr lang="en-CA" dirty="0"/>
                  <a:t> = 59.4 / 11.3578 = 5.22989 </a:t>
                </a:r>
                <a:br>
                  <a:rPr lang="en-CA" dirty="0"/>
                </a:br>
                <a:r>
                  <a:rPr lang="en-CA" dirty="0"/>
                  <a:t>z = x̄ - μ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(320.76 - 297) / 5.22989 = 4.543 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There is sufficient sample evidence to refute the manager’s claim. </a:t>
                </a:r>
              </a:p>
              <a:p>
                <a:pPr lvl="1"/>
                <a:r>
                  <a:rPr lang="en-CA" dirty="0"/>
                  <a:t>2 tail, reject null because 4.543 test statistic is more positive than 2.58 decision rule.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  <a:blipFill rotWithShape="1">
                <a:blip r:embed="rId2"/>
                <a:stretch>
                  <a:fillRect l="-296" t="-1482" r="-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5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1 tail – hypothesis is more-than, or less-than</a:t>
                </a:r>
              </a:p>
              <a:p>
                <a:r>
                  <a:rPr lang="en-CA" dirty="0"/>
                  <a:t>2 tail – hypothesis is equal or not equal</a:t>
                </a:r>
              </a:p>
              <a:p>
                <a:endParaRPr lang="en-CA" dirty="0"/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1 tail. confidence, look up z in table </a:t>
                </a:r>
              </a:p>
              <a:p>
                <a:pPr lvl="1"/>
                <a:r>
                  <a:rPr lang="en-CA" dirty="0"/>
                  <a:t>2 tail. confidence + alpha/2, lookup in table 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</a:p>
              <a:p>
                <a:pPr lvl="1"/>
                <a:r>
                  <a:rPr lang="en-CA" dirty="0"/>
                  <a:t>Test statistic = (sample mean 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2 tail, reject is test statistic is more negative or more positive than decision rule</a:t>
                </a:r>
              </a:p>
              <a:p>
                <a:pPr lvl="1"/>
                <a:r>
                  <a:rPr lang="en-CA" dirty="0"/>
                  <a:t>1 tail, less-than, reject null if test statistic is more negative than negative decision rule</a:t>
                </a:r>
              </a:p>
              <a:p>
                <a:pPr lvl="1"/>
                <a:r>
                  <a:rPr lang="en-CA" dirty="0"/>
                  <a:t>1 tail, more-than, reject null if test statistic is more positive than positive decision rule</a:t>
                </a:r>
              </a:p>
              <a:p>
                <a:pPr lvl="1"/>
                <a:endParaRPr lang="en-CA" dirty="0"/>
              </a:p>
              <a:p>
                <a:pPr lvl="1"/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  <a:blipFill rotWithShape="1">
                <a:blip r:embed="rId2"/>
                <a:stretch>
                  <a:fillRect l="-444" t="-18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59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Next lecture we do the Sequel</a:t>
            </a:r>
          </a:p>
          <a:p>
            <a:r>
              <a:rPr lang="en-CA" dirty="0"/>
              <a:t>The exciting journey continues with 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dirty="0"/>
              <a:t>Hypothesis Part 2: Small Samples strike back!</a:t>
            </a:r>
          </a:p>
          <a:p>
            <a:pPr marL="0" indent="0" algn="ctr">
              <a:buNone/>
            </a:pPr>
            <a:endParaRPr lang="en-CA" dirty="0"/>
          </a:p>
          <a:p>
            <a:pPr marL="0" indent="0">
              <a:buNone/>
            </a:pPr>
            <a:r>
              <a:rPr lang="en-CA" i="1" dirty="0"/>
              <a:t>And just imagine: Starring Megan Fox, Yoda, and the big truck </a:t>
            </a:r>
            <a:r>
              <a:rPr lang="en-CA" i="1" dirty="0" err="1"/>
              <a:t>MegaMomma</a:t>
            </a:r>
            <a:r>
              <a:rPr lang="en-CA" i="1" dirty="0"/>
              <a:t> with a mean attitude about cleaning your mess up!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problems on website, Hypothesis Testing Means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6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1952</TotalTime>
  <Words>2490</Words>
  <Application>Microsoft Office PowerPoint</Application>
  <PresentationFormat>On-screen Show (4:3)</PresentationFormat>
  <Paragraphs>282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Hypothesis Tests Manual</vt:lpstr>
      <vt:lpstr>There are 5 steps</vt:lpstr>
      <vt:lpstr>Hypothesis Tests</vt:lpstr>
      <vt:lpstr>The rules for stating the hypothesis</vt:lpstr>
      <vt:lpstr>Stating the hypothesis</vt:lpstr>
      <vt:lpstr>Stating the Hypothesis</vt:lpstr>
      <vt:lpstr>Who has two tails?</vt:lpstr>
      <vt:lpstr>PowerPoint Presentation</vt:lpstr>
      <vt:lpstr>Set the confidence level</vt:lpstr>
      <vt:lpstr>Type I and Type II errors</vt:lpstr>
      <vt:lpstr>Determine the decision rule</vt:lpstr>
      <vt:lpstr>Decision rule examples</vt:lpstr>
      <vt:lpstr>Common decision rule z values</vt:lpstr>
      <vt:lpstr>Test statistic</vt:lpstr>
      <vt:lpstr>Z scores.</vt:lpstr>
      <vt:lpstr>Reject or don’t reject the null</vt:lpstr>
      <vt:lpstr>PowerPoint Presentation</vt:lpstr>
      <vt:lpstr>Reject? </vt:lpstr>
      <vt:lpstr>Conquer your world? </vt:lpstr>
      <vt:lpstr>Examples</vt:lpstr>
      <vt:lpstr>PowerPoint Presentation</vt:lpstr>
      <vt:lpstr>PowerPoint Presentation</vt:lpstr>
      <vt:lpstr>PowerPoint Presentation</vt:lpstr>
      <vt:lpstr>Summary</vt:lpstr>
      <vt:lpstr>Next lecture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216</cp:revision>
  <dcterms:created xsi:type="dcterms:W3CDTF">2011-06-04T14:50:34Z</dcterms:created>
  <dcterms:modified xsi:type="dcterms:W3CDTF">2020-04-18T15:13:18Z</dcterms:modified>
</cp:coreProperties>
</file>