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33" r:id="rId2"/>
    <p:sldMasterId id="2147483721" r:id="rId3"/>
  </p:sldMasterIdLst>
  <p:notesMasterIdLst>
    <p:notesMasterId r:id="rId31"/>
  </p:notesMasterIdLst>
  <p:handoutMasterIdLst>
    <p:handoutMasterId r:id="rId32"/>
  </p:handoutMasterIdLst>
  <p:sldIdLst>
    <p:sldId id="256" r:id="rId4"/>
    <p:sldId id="262" r:id="rId5"/>
    <p:sldId id="257" r:id="rId6"/>
    <p:sldId id="258" r:id="rId7"/>
    <p:sldId id="259" r:id="rId8"/>
    <p:sldId id="260" r:id="rId9"/>
    <p:sldId id="261" r:id="rId10"/>
    <p:sldId id="280" r:id="rId11"/>
    <p:sldId id="266" r:id="rId12"/>
    <p:sldId id="263" r:id="rId13"/>
    <p:sldId id="267" r:id="rId14"/>
    <p:sldId id="269" r:id="rId15"/>
    <p:sldId id="270" r:id="rId16"/>
    <p:sldId id="281" r:id="rId17"/>
    <p:sldId id="271" r:id="rId18"/>
    <p:sldId id="268" r:id="rId19"/>
    <p:sldId id="264" r:id="rId20"/>
    <p:sldId id="282" r:id="rId21"/>
    <p:sldId id="265" r:id="rId22"/>
    <p:sldId id="277" r:id="rId23"/>
    <p:sldId id="273" r:id="rId24"/>
    <p:sldId id="272" r:id="rId25"/>
    <p:sldId id="274" r:id="rId26"/>
    <p:sldId id="275" r:id="rId27"/>
    <p:sldId id="276" r:id="rId28"/>
    <p:sldId id="278" r:id="rId29"/>
    <p:sldId id="279" r:id="rId30"/>
  </p:sldIdLst>
  <p:sldSz cx="9144000" cy="6858000" type="screen4x3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79" autoAdjust="0"/>
    <p:restoredTop sz="94667" autoAdjust="0"/>
  </p:normalViewPr>
  <p:slideViewPr>
    <p:cSldViewPr>
      <p:cViewPr varScale="1">
        <p:scale>
          <a:sx n="120" d="100"/>
          <a:sy n="120" d="100"/>
        </p:scale>
        <p:origin x="1590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DD96F4-EB31-47E3-B664-73ED65312293}" type="datetimeFigureOut">
              <a:rPr lang="en-CA" smtClean="0"/>
              <a:t>2020-04-18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F7451C-E57F-42B4-80FE-946D5839942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050127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31BF39-8C49-4B87-A4B6-CC4703F9FF8E}" type="datetimeFigureOut">
              <a:rPr lang="en-US" smtClean="0"/>
              <a:pPr/>
              <a:t>4/18/2020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5790"/>
            <a:ext cx="5486400" cy="4183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68A5F3-C1C7-45B7-A860-C89AD50F73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1157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/>
              <a:t>Click to edit Master subtitle style</a:t>
            </a: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5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US" dirty="0"/>
              <a:t>GrowingKnowing.com   ©  2011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45" r:id="rId2"/>
    <p:sldLayoutId id="2147483710" r:id="rId3"/>
    <p:sldLayoutId id="2147483758" r:id="rId4"/>
    <p:sldLayoutId id="2147483712" r:id="rId5"/>
    <p:sldLayoutId id="2147483714" r:id="rId6"/>
    <p:sldLayoutId id="2147483715" r:id="rId7"/>
    <p:sldLayoutId id="2147483716" r:id="rId8"/>
    <p:sldLayoutId id="2147483717" r:id="rId9"/>
    <p:sldLayoutId id="2147483720" r:id="rId10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9" r:id="rId7"/>
    <p:sldLayoutId id="2147483730" r:id="rId8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Hypothesis Tests</a:t>
            </a:r>
            <a:br>
              <a:rPr lang="en-US" dirty="0"/>
            </a:br>
            <a:r>
              <a:rPr lang="en-US" sz="3600" dirty="0"/>
              <a:t>Excel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GrowingKnowing.com   ©  2020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2020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There are 5 steps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Step 1: State the null and alternative hypothesis</a:t>
            </a:r>
          </a:p>
          <a:p>
            <a:r>
              <a:rPr lang="en-CA" dirty="0"/>
              <a:t>Step 2: Select a confidence level</a:t>
            </a:r>
          </a:p>
          <a:p>
            <a:r>
              <a:rPr lang="en-CA" dirty="0"/>
              <a:t>Step 3: Determine the decision rule</a:t>
            </a:r>
          </a:p>
          <a:p>
            <a:r>
              <a:rPr lang="en-CA" dirty="0"/>
              <a:t>Step 4: Calculate the test statistic</a:t>
            </a:r>
          </a:p>
          <a:p>
            <a:r>
              <a:rPr lang="en-CA" dirty="0"/>
              <a:t>Step 5: Reject or don’t reject the null hypothesis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7332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Hypothesis Tests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CA" dirty="0"/>
              <a:t>Hypothesis Testing is a way to test claims and beliefs about population parameters using sample data. </a:t>
            </a:r>
          </a:p>
          <a:p>
            <a:r>
              <a:rPr lang="en-CA" dirty="0"/>
              <a:t>Hypothesis testing is one of the reasons why scientific methods are so successful.</a:t>
            </a:r>
          </a:p>
          <a:p>
            <a:r>
              <a:rPr lang="en-CA" dirty="0"/>
              <a:t>This is a powerful method to advance knowledge, </a:t>
            </a:r>
          </a:p>
          <a:p>
            <a:pPr lvl="1"/>
            <a:r>
              <a:rPr lang="en-CA" dirty="0"/>
              <a:t>our quest for advances in chemistry, biology, physics, marketing, …</a:t>
            </a:r>
          </a:p>
          <a:p>
            <a:r>
              <a:rPr lang="en-CA" dirty="0"/>
              <a:t>Hypothesis testing works with a pair of hypotheses (Ho and H1)</a:t>
            </a:r>
          </a:p>
          <a:p>
            <a:pPr lvl="1"/>
            <a:r>
              <a:rPr lang="en-CA" dirty="0"/>
              <a:t>Null hypothesis is H0 </a:t>
            </a:r>
          </a:p>
          <a:p>
            <a:pPr lvl="1"/>
            <a:r>
              <a:rPr lang="en-CA" dirty="0"/>
              <a:t>Alternative hypothesis is H1</a:t>
            </a:r>
          </a:p>
          <a:p>
            <a:r>
              <a:rPr lang="en-CA" dirty="0"/>
              <a:t>The Alternative hypothesis is the idea you want to prove</a:t>
            </a:r>
          </a:p>
          <a:p>
            <a:pPr lvl="1"/>
            <a:r>
              <a:rPr lang="en-CA" dirty="0"/>
              <a:t>Null hypothesis is everything else, the opposite of the alternative .</a:t>
            </a:r>
          </a:p>
          <a:p>
            <a:r>
              <a:rPr lang="en-CA" dirty="0"/>
              <a:t>Example</a:t>
            </a:r>
          </a:p>
          <a:p>
            <a:pPr lvl="1"/>
            <a:r>
              <a:rPr lang="en-CA" dirty="0"/>
              <a:t>Ho  Politicians are morons</a:t>
            </a:r>
          </a:p>
          <a:p>
            <a:pPr lvl="1"/>
            <a:r>
              <a:rPr lang="en-CA" dirty="0"/>
              <a:t>H1   Politicians are not morons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847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The rules for stating the hypothesis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Your hypothesis must be exhaustive, mutually exclusive, and you must be able to test the idea. </a:t>
            </a:r>
          </a:p>
          <a:p>
            <a:pPr lvl="1"/>
            <a:r>
              <a:rPr lang="en-CA" b="1" dirty="0"/>
              <a:t>Exhaustive</a:t>
            </a:r>
            <a:r>
              <a:rPr lang="en-CA" dirty="0"/>
              <a:t> – this means the result always falls into H0 or H1 but never outside of both or between both. </a:t>
            </a:r>
          </a:p>
          <a:p>
            <a:pPr lvl="1"/>
            <a:r>
              <a:rPr lang="en-CA" b="1" dirty="0"/>
              <a:t>Mutually</a:t>
            </a:r>
            <a:r>
              <a:rPr lang="en-CA" dirty="0"/>
              <a:t> </a:t>
            </a:r>
            <a:r>
              <a:rPr lang="en-CA" b="1" dirty="0"/>
              <a:t>exclusive</a:t>
            </a:r>
            <a:r>
              <a:rPr lang="en-CA" dirty="0"/>
              <a:t> – the result falls into H0 or H1 but never both at the same time.</a:t>
            </a:r>
          </a:p>
          <a:p>
            <a:pPr lvl="1"/>
            <a:r>
              <a:rPr lang="en-CA" b="1" dirty="0"/>
              <a:t>Testable</a:t>
            </a:r>
            <a:r>
              <a:rPr lang="en-CA" dirty="0"/>
              <a:t> – do not state a hypothesis you cannot test.  </a:t>
            </a:r>
          </a:p>
          <a:p>
            <a:pPr lvl="2"/>
            <a:r>
              <a:rPr lang="en-CA" dirty="0"/>
              <a:t>H1: Nothing cures cancer. </a:t>
            </a:r>
          </a:p>
          <a:p>
            <a:pPr lvl="3"/>
            <a:r>
              <a:rPr lang="en-CA" dirty="0"/>
              <a:t>you cannot test everything in a lifetime, so this statement is not testable.</a:t>
            </a:r>
          </a:p>
          <a:p>
            <a:pPr marL="667512" lvl="2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4625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Stating the hypothesis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517856"/>
          </a:xfrm>
        </p:spPr>
        <p:txBody>
          <a:bodyPr>
            <a:normAutofit fontScale="92500" lnSpcReduction="20000"/>
          </a:bodyPr>
          <a:lstStyle/>
          <a:p>
            <a:r>
              <a:rPr lang="en-CA" dirty="0"/>
              <a:t>Begin with your alternative hypothesis, the idea you want to prove</a:t>
            </a:r>
          </a:p>
          <a:p>
            <a:pPr lvl="1"/>
            <a:r>
              <a:rPr lang="en-CA" dirty="0"/>
              <a:t>H1:  Ginger cures cancer</a:t>
            </a:r>
          </a:p>
          <a:p>
            <a:r>
              <a:rPr lang="en-CA" dirty="0"/>
              <a:t>Now formulate the null hypothesis which is the opposite</a:t>
            </a:r>
          </a:p>
          <a:p>
            <a:pPr lvl="1"/>
            <a:r>
              <a:rPr lang="en-CA" dirty="0"/>
              <a:t>H0: Ginger does not cure cancer</a:t>
            </a:r>
          </a:p>
          <a:p>
            <a:r>
              <a:rPr lang="en-CA" dirty="0"/>
              <a:t>Review against the rules</a:t>
            </a:r>
          </a:p>
          <a:p>
            <a:pPr lvl="1"/>
            <a:r>
              <a:rPr lang="en-CA" b="1" dirty="0"/>
              <a:t>Testable</a:t>
            </a:r>
            <a:r>
              <a:rPr lang="en-CA" dirty="0"/>
              <a:t>: It is easy to test, put cancer cells in dish, inject ginger, see if cancer dies. </a:t>
            </a:r>
          </a:p>
          <a:p>
            <a:pPr lvl="1"/>
            <a:r>
              <a:rPr lang="en-CA" b="1" dirty="0"/>
              <a:t>Exhaustive</a:t>
            </a:r>
            <a:r>
              <a:rPr lang="en-CA" dirty="0"/>
              <a:t>: It will work or it won’t, there is no other possible result. </a:t>
            </a:r>
          </a:p>
          <a:p>
            <a:pPr lvl="1"/>
            <a:r>
              <a:rPr lang="en-CA" b="1" dirty="0"/>
              <a:t>Mutually</a:t>
            </a:r>
            <a:r>
              <a:rPr lang="en-CA" dirty="0"/>
              <a:t> </a:t>
            </a:r>
            <a:r>
              <a:rPr lang="en-CA" b="1" dirty="0"/>
              <a:t>exclusive</a:t>
            </a:r>
            <a:r>
              <a:rPr lang="en-CA" dirty="0"/>
              <a:t>: results will be cure or don’t cure, you cannot be in both at the same time. If ginger helps but does not cure you, then you are not cured. </a:t>
            </a:r>
          </a:p>
          <a:p>
            <a:pPr lvl="1"/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0235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Stating the Hypothesis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CA" dirty="0"/>
              <a:t>The hypothesis statement is not easy. </a:t>
            </a:r>
          </a:p>
          <a:p>
            <a:pPr lvl="1"/>
            <a:r>
              <a:rPr lang="en-CA" dirty="0"/>
              <a:t>Expect to spend time on this step, discuss it, check with your boss, have many versions to choose from, make sure you got it right.</a:t>
            </a:r>
          </a:p>
          <a:p>
            <a:r>
              <a:rPr lang="en-CA" dirty="0"/>
              <a:t>The hypothesis statement is a common source of error. </a:t>
            </a:r>
          </a:p>
          <a:p>
            <a:r>
              <a:rPr lang="en-CA" dirty="0"/>
              <a:t>The main idea is H1 is what </a:t>
            </a:r>
            <a:r>
              <a:rPr lang="en-CA" b="1" dirty="0"/>
              <a:t>you</a:t>
            </a:r>
            <a:r>
              <a:rPr lang="en-CA" dirty="0"/>
              <a:t> want or are asked to test.</a:t>
            </a:r>
          </a:p>
          <a:p>
            <a:r>
              <a:rPr lang="en-CA" dirty="0"/>
              <a:t>Example:</a:t>
            </a:r>
          </a:p>
          <a:p>
            <a:pPr lvl="1"/>
            <a:r>
              <a:rPr lang="en-CA" dirty="0"/>
              <a:t>The company believes they make 10 cars a day. You want to prove they do. </a:t>
            </a:r>
          </a:p>
          <a:p>
            <a:pPr lvl="2"/>
            <a:r>
              <a:rPr lang="en-CA" dirty="0"/>
              <a:t>H1:  They make 10 cars a day</a:t>
            </a:r>
          </a:p>
          <a:p>
            <a:pPr lvl="1"/>
            <a:r>
              <a:rPr lang="en-CA" dirty="0"/>
              <a:t>The company believes they make 10 cars a day.  You don’t believe it. </a:t>
            </a:r>
          </a:p>
          <a:p>
            <a:pPr lvl="2"/>
            <a:r>
              <a:rPr lang="en-CA" dirty="0"/>
              <a:t>H1:  They do not make 10 cars a day</a:t>
            </a:r>
          </a:p>
          <a:p>
            <a:r>
              <a:rPr lang="en-CA" dirty="0"/>
              <a:t>Notice in the example, the claim is the same, you need to read carefully to see what </a:t>
            </a:r>
            <a:r>
              <a:rPr lang="en-CA" b="1" i="1" dirty="0"/>
              <a:t>you</a:t>
            </a:r>
            <a:r>
              <a:rPr lang="en-CA" dirty="0"/>
              <a:t> are asked to test.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457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24712"/>
          </a:xfrm>
        </p:spPr>
        <p:txBody>
          <a:bodyPr/>
          <a:lstStyle/>
          <a:p>
            <a:r>
              <a:rPr lang="en-CA" dirty="0"/>
              <a:t>Who has two tails?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623792"/>
          </a:xfrm>
        </p:spPr>
        <p:txBody>
          <a:bodyPr>
            <a:normAutofit lnSpcReduction="10000"/>
          </a:bodyPr>
          <a:lstStyle/>
          <a:p>
            <a:r>
              <a:rPr lang="en-CA" dirty="0"/>
              <a:t>All hypothesis tests are </a:t>
            </a:r>
            <a:r>
              <a:rPr lang="en-CA" b="1" dirty="0"/>
              <a:t>1-tail </a:t>
            </a:r>
            <a:r>
              <a:rPr lang="en-CA" dirty="0"/>
              <a:t>or</a:t>
            </a:r>
            <a:r>
              <a:rPr lang="en-CA" b="1" dirty="0"/>
              <a:t> 2-tail</a:t>
            </a:r>
            <a:r>
              <a:rPr lang="en-CA" dirty="0"/>
              <a:t>.</a:t>
            </a:r>
          </a:p>
          <a:p>
            <a:r>
              <a:rPr lang="en-CA" dirty="0"/>
              <a:t>In a 1 tail test, you want to test whether a condition is too small or large, but you only care about one. Either </a:t>
            </a:r>
            <a:r>
              <a:rPr lang="en-CA" b="1" dirty="0"/>
              <a:t>less-than,</a:t>
            </a:r>
            <a:r>
              <a:rPr lang="en-CA" dirty="0"/>
              <a:t> or </a:t>
            </a:r>
            <a:r>
              <a:rPr lang="en-CA" b="1" dirty="0"/>
              <a:t>more-than</a:t>
            </a:r>
            <a:r>
              <a:rPr lang="en-CA" dirty="0"/>
              <a:t>,</a:t>
            </a:r>
            <a:r>
              <a:rPr lang="en-CA" b="1" dirty="0"/>
              <a:t> </a:t>
            </a:r>
            <a:r>
              <a:rPr lang="en-CA" dirty="0"/>
              <a:t>but not both</a:t>
            </a:r>
            <a:r>
              <a:rPr lang="en-CA" b="1" dirty="0"/>
              <a:t>.</a:t>
            </a:r>
            <a:endParaRPr lang="en-CA" dirty="0"/>
          </a:p>
          <a:p>
            <a:pPr lvl="1"/>
            <a:r>
              <a:rPr lang="en-CA" dirty="0"/>
              <a:t>H1 Grades in statistics are more-than 70% (H1 Grades &gt; 70%)</a:t>
            </a:r>
          </a:p>
          <a:p>
            <a:r>
              <a:rPr lang="en-CA" dirty="0"/>
              <a:t>In a 2 tail test, we care about </a:t>
            </a:r>
            <a:r>
              <a:rPr lang="en-CA" b="1" dirty="0"/>
              <a:t>equal </a:t>
            </a:r>
            <a:r>
              <a:rPr lang="en-CA" dirty="0"/>
              <a:t>or</a:t>
            </a:r>
            <a:r>
              <a:rPr lang="en-CA" b="1" dirty="0"/>
              <a:t> not equal </a:t>
            </a:r>
            <a:r>
              <a:rPr lang="en-CA" dirty="0"/>
              <a:t>because any condition outside the expected value is important. </a:t>
            </a:r>
          </a:p>
          <a:p>
            <a:pPr lvl="1"/>
            <a:r>
              <a:rPr lang="en-CA" dirty="0"/>
              <a:t>You want to prove global warming changed hurricanes.</a:t>
            </a:r>
          </a:p>
          <a:p>
            <a:pPr lvl="2"/>
            <a:r>
              <a:rPr lang="en-CA" dirty="0"/>
              <a:t>H1: Number hurricanes  ≠   last year’s total</a:t>
            </a:r>
          </a:p>
          <a:p>
            <a:pPr lvl="1"/>
            <a:endParaRPr lang="en-CA" dirty="0"/>
          </a:p>
          <a:p>
            <a:pPr lvl="1"/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372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15880"/>
          </a:xfrm>
        </p:spPr>
        <p:txBody>
          <a:bodyPr/>
          <a:lstStyle/>
          <a:p>
            <a:pPr marL="0" indent="0">
              <a:buNone/>
            </a:pPr>
            <a:r>
              <a:rPr lang="en-CA" dirty="0"/>
              <a:t>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13651"/>
            <a:ext cx="4137365" cy="238735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1" y="1092429"/>
            <a:ext cx="4067822" cy="240857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3589" y="3703745"/>
            <a:ext cx="4440659" cy="260874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73200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Set the confidence 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Pick a confidence level.</a:t>
            </a:r>
          </a:p>
          <a:p>
            <a:r>
              <a:rPr lang="en-CA" dirty="0"/>
              <a:t>If the decision is important, you want high confidence. </a:t>
            </a:r>
          </a:p>
          <a:p>
            <a:pPr lvl="1"/>
            <a:r>
              <a:rPr lang="en-CA" dirty="0"/>
              <a:t>In business, the important decision usually involves lots of money. </a:t>
            </a:r>
          </a:p>
          <a:p>
            <a:pPr lvl="1"/>
            <a:r>
              <a:rPr lang="en-CA" dirty="0"/>
              <a:t>To invest $1 dollar, confidence can be low.</a:t>
            </a:r>
          </a:p>
          <a:p>
            <a:pPr lvl="1"/>
            <a:r>
              <a:rPr lang="en-CA" dirty="0"/>
              <a:t>To invest $1 million dollars, I want to be sure my investment is good so use  99% level of confidence.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5670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52704"/>
          </a:xfrm>
        </p:spPr>
        <p:txBody>
          <a:bodyPr/>
          <a:lstStyle/>
          <a:p>
            <a:r>
              <a:rPr lang="en-CA" dirty="0"/>
              <a:t>Type I and Type II errors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464496"/>
          </a:xfrm>
        </p:spPr>
        <p:txBody>
          <a:bodyPr>
            <a:normAutofit fontScale="77500" lnSpcReduction="20000"/>
          </a:bodyPr>
          <a:lstStyle/>
          <a:p>
            <a:r>
              <a:rPr lang="en-CA" dirty="0"/>
              <a:t>Type I (alpha) is the error scientists want to avoid most so we see high confidence levels set of 90%, 95%, or 99% instead of 50% or 51%.</a:t>
            </a:r>
          </a:p>
          <a:p>
            <a:pPr marL="0" indent="0">
              <a:buNone/>
            </a:pPr>
            <a:endParaRPr lang="en-CA" dirty="0"/>
          </a:p>
          <a:p>
            <a:r>
              <a:rPr lang="en-CA" dirty="0"/>
              <a:t>Type I is you reject the null hypothesis in error.</a:t>
            </a:r>
          </a:p>
          <a:p>
            <a:pPr lvl="1"/>
            <a:r>
              <a:rPr lang="en-CA" dirty="0"/>
              <a:t>Think of it as a false positive.</a:t>
            </a:r>
          </a:p>
          <a:p>
            <a:r>
              <a:rPr lang="en-CA" dirty="0"/>
              <a:t>It’s embarrassing to publish H1 test results that are wrong. </a:t>
            </a:r>
          </a:p>
          <a:p>
            <a:endParaRPr lang="en-CA" dirty="0"/>
          </a:p>
          <a:p>
            <a:r>
              <a:rPr lang="en-CA" dirty="0"/>
              <a:t>Type II (beta) is you do not reject the null hypothesis in error.</a:t>
            </a:r>
          </a:p>
          <a:p>
            <a:pPr lvl="1"/>
            <a:r>
              <a:rPr lang="en-CA" dirty="0"/>
              <a:t>Think of it as a false negative.</a:t>
            </a:r>
          </a:p>
          <a:p>
            <a:r>
              <a:rPr lang="en-CA" dirty="0"/>
              <a:t>You found a cure for cancer but you don’t realize it.  </a:t>
            </a:r>
          </a:p>
          <a:p>
            <a:r>
              <a:rPr lang="en-CA" dirty="0"/>
              <a:t>This is less damaging to your career but the world is denied progress. </a:t>
            </a:r>
          </a:p>
          <a:p>
            <a:endParaRPr lang="en-CA" dirty="0"/>
          </a:p>
          <a:p>
            <a:r>
              <a:rPr lang="en-CA" dirty="0"/>
              <a:t>If you reduce the chance of a Type I error, you increase your chance for a Type II error and visa-versa.  The </a:t>
            </a:r>
            <a:r>
              <a:rPr lang="en-CA" b="1" dirty="0"/>
              <a:t>less chance of a false positive, the more chance of a false negative</a:t>
            </a:r>
            <a:r>
              <a:rPr lang="en-CA" dirty="0"/>
              <a:t> or visa-versa.   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406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Determine the decision rule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400" dirty="0"/>
              <a:t>You set confidence level, now calculate the decision rule.</a:t>
            </a:r>
          </a:p>
          <a:p>
            <a:pPr lvl="1"/>
            <a:r>
              <a:rPr lang="en-CA" dirty="0"/>
              <a:t>You want to be 90% confident, but what is the specific value, the critical rejection point, for 90% confidence? </a:t>
            </a:r>
          </a:p>
          <a:p>
            <a:r>
              <a:rPr lang="en-CA" dirty="0"/>
              <a:t>We use a z score. </a:t>
            </a:r>
          </a:p>
          <a:p>
            <a:pPr lvl="1"/>
            <a:r>
              <a:rPr lang="en-CA" dirty="0"/>
              <a:t>1 tail test:  z =</a:t>
            </a:r>
            <a:r>
              <a:rPr lang="en-CA" dirty="0" err="1"/>
              <a:t>norm.s.inv</a:t>
            </a:r>
            <a:r>
              <a:rPr lang="en-CA" dirty="0"/>
              <a:t>(confidence level)</a:t>
            </a:r>
          </a:p>
          <a:p>
            <a:pPr lvl="2"/>
            <a:r>
              <a:rPr lang="en-CA" u="sng" dirty="0">
                <a:solidFill>
                  <a:srgbClr val="FF0000"/>
                </a:solidFill>
              </a:rPr>
              <a:t>Less-than 1 tail: set z value as negative</a:t>
            </a:r>
          </a:p>
          <a:p>
            <a:pPr lvl="2"/>
            <a:r>
              <a:rPr lang="en-CA" dirty="0"/>
              <a:t>More-than 1 tail: set z value as positive</a:t>
            </a:r>
          </a:p>
          <a:p>
            <a:pPr lvl="1"/>
            <a:r>
              <a:rPr lang="en-CA" dirty="0"/>
              <a:t>2 tail test: z =</a:t>
            </a:r>
            <a:r>
              <a:rPr lang="en-CA" dirty="0" err="1"/>
              <a:t>norm.s.inv</a:t>
            </a:r>
            <a:r>
              <a:rPr lang="en-CA" dirty="0"/>
              <a:t>(confidence level + alpha/2)</a:t>
            </a:r>
          </a:p>
          <a:p>
            <a:pPr lvl="2"/>
            <a:r>
              <a:rPr lang="en-CA" dirty="0"/>
              <a:t>2 tail test, z is on both sizes, both positive and negative.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2020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08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Decision rule 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CA" dirty="0"/>
              <a:t>Confidence level is 99%.  </a:t>
            </a:r>
          </a:p>
          <a:p>
            <a:r>
              <a:rPr lang="en-CA" dirty="0"/>
              <a:t>H1: Sample mean is </a:t>
            </a:r>
            <a:r>
              <a:rPr lang="en-CA" b="1" dirty="0"/>
              <a:t>less</a:t>
            </a:r>
            <a:r>
              <a:rPr lang="en-CA" dirty="0"/>
              <a:t> than population mean of 100</a:t>
            </a:r>
          </a:p>
          <a:p>
            <a:pPr lvl="1"/>
            <a:r>
              <a:rPr lang="en-CA" dirty="0"/>
              <a:t>z  =</a:t>
            </a:r>
            <a:r>
              <a:rPr lang="en-CA" dirty="0" err="1"/>
              <a:t>norm.s.inv</a:t>
            </a:r>
            <a:r>
              <a:rPr lang="en-CA" dirty="0"/>
              <a:t>(confidence)  so =</a:t>
            </a:r>
            <a:r>
              <a:rPr lang="en-CA" dirty="0" err="1"/>
              <a:t>norm.s.inv</a:t>
            </a:r>
            <a:r>
              <a:rPr lang="en-CA" dirty="0"/>
              <a:t>(.99) =  2.33</a:t>
            </a:r>
          </a:p>
          <a:p>
            <a:pPr lvl="1"/>
            <a:r>
              <a:rPr lang="en-CA" dirty="0"/>
              <a:t>1 tail, </a:t>
            </a:r>
            <a:r>
              <a:rPr lang="en-CA" dirty="0">
                <a:solidFill>
                  <a:srgbClr val="FF0000"/>
                </a:solidFill>
              </a:rPr>
              <a:t>less-than</a:t>
            </a:r>
            <a:r>
              <a:rPr lang="en-CA" dirty="0"/>
              <a:t>, set decision rule to less than </a:t>
            </a:r>
            <a:r>
              <a:rPr lang="en-CA" dirty="0">
                <a:solidFill>
                  <a:srgbClr val="FF0000"/>
                </a:solidFill>
              </a:rPr>
              <a:t>-2.33</a:t>
            </a:r>
            <a:r>
              <a:rPr lang="en-CA" dirty="0"/>
              <a:t>.</a:t>
            </a:r>
          </a:p>
          <a:p>
            <a:pPr lvl="1"/>
            <a:r>
              <a:rPr lang="en-CA" dirty="0"/>
              <a:t>1 tail, </a:t>
            </a:r>
            <a:r>
              <a:rPr lang="en-CA" dirty="0">
                <a:solidFill>
                  <a:srgbClr val="FF0000"/>
                </a:solidFill>
              </a:rPr>
              <a:t>more-than</a:t>
            </a:r>
            <a:r>
              <a:rPr lang="en-CA" dirty="0"/>
              <a:t>, set decision rule to more than </a:t>
            </a:r>
            <a:r>
              <a:rPr lang="en-CA" dirty="0">
                <a:solidFill>
                  <a:srgbClr val="FF0000"/>
                </a:solidFill>
              </a:rPr>
              <a:t>+2.33</a:t>
            </a:r>
          </a:p>
          <a:p>
            <a:pPr lvl="1"/>
            <a:endParaRPr lang="en-CA" dirty="0"/>
          </a:p>
          <a:p>
            <a:r>
              <a:rPr lang="en-CA" dirty="0"/>
              <a:t>Confidence level = 90%</a:t>
            </a:r>
          </a:p>
          <a:p>
            <a:r>
              <a:rPr lang="en-CA" dirty="0"/>
              <a:t>H1: Sample mean not </a:t>
            </a:r>
            <a:r>
              <a:rPr lang="en-CA" b="1" dirty="0"/>
              <a:t>equal</a:t>
            </a:r>
            <a:r>
              <a:rPr lang="en-CA" dirty="0"/>
              <a:t> to population mean of 100</a:t>
            </a:r>
          </a:p>
          <a:p>
            <a:pPr lvl="1"/>
            <a:r>
              <a:rPr lang="en-CA" dirty="0"/>
              <a:t>z =</a:t>
            </a:r>
            <a:r>
              <a:rPr lang="en-CA" dirty="0" err="1"/>
              <a:t>norm.s.inv</a:t>
            </a:r>
            <a:r>
              <a:rPr lang="en-CA" dirty="0"/>
              <a:t>(confidence level + alpha/2)</a:t>
            </a:r>
          </a:p>
          <a:p>
            <a:pPr lvl="1"/>
            <a:r>
              <a:rPr lang="en-CA" dirty="0"/>
              <a:t>  = </a:t>
            </a:r>
            <a:r>
              <a:rPr lang="en-CA" dirty="0" err="1"/>
              <a:t>norm.s.inv</a:t>
            </a:r>
            <a:r>
              <a:rPr lang="en-CA" dirty="0"/>
              <a:t>(.9 + .1/2) = 1.64</a:t>
            </a:r>
          </a:p>
          <a:p>
            <a:pPr lvl="1"/>
            <a:r>
              <a:rPr lang="en-CA" dirty="0"/>
              <a:t>2 tail, our decision rule is more +1.64 or less than -1.64 </a:t>
            </a:r>
          </a:p>
          <a:p>
            <a:endParaRPr lang="en-CA" dirty="0"/>
          </a:p>
          <a:p>
            <a:pPr marL="0" indent="0">
              <a:buNone/>
            </a:pP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2020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146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Common decision rule z values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0184111"/>
              </p:ext>
            </p:extLst>
          </p:nvPr>
        </p:nvGraphicFramePr>
        <p:xfrm>
          <a:off x="971600" y="2420888"/>
          <a:ext cx="7056783" cy="18216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22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52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522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0050">
                <a:tc>
                  <a:txBody>
                    <a:bodyPr/>
                    <a:lstStyle/>
                    <a:p>
                      <a:r>
                        <a:rPr lang="en-CA" sz="2000" dirty="0"/>
                        <a:t>Confidence  level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000" dirty="0"/>
                        <a:t>1 tail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000" dirty="0"/>
                        <a:t>2 tail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0050">
                <a:tc>
                  <a:txBody>
                    <a:bodyPr/>
                    <a:lstStyle/>
                    <a:p>
                      <a:r>
                        <a:rPr lang="en-CA" sz="2400" dirty="0"/>
                        <a:t>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1.28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1.64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0050">
                <a:tc>
                  <a:txBody>
                    <a:bodyPr/>
                    <a:lstStyle/>
                    <a:p>
                      <a:r>
                        <a:rPr lang="en-CA" sz="2400" dirty="0"/>
                        <a:t>95%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1.64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1.96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0050">
                <a:tc>
                  <a:txBody>
                    <a:bodyPr/>
                    <a:lstStyle/>
                    <a:p>
                      <a:r>
                        <a:rPr lang="en-CA" sz="2400" dirty="0"/>
                        <a:t>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2.33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2.58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11560" y="4793096"/>
            <a:ext cx="79928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/>
              <a:t>If you paid attention, you noticed sometimes the z score is the same as confidence levels and sometimes not.  The reason is the number of tails used in hypothesis. </a:t>
            </a:r>
          </a:p>
        </p:txBody>
      </p:sp>
    </p:spTree>
    <p:extLst>
      <p:ext uri="{BB962C8B-B14F-4D97-AF65-F5344CB8AC3E}">
        <p14:creationId xmlns:p14="http://schemas.microsoft.com/office/powerpoint/2010/main" val="31674448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8412955"/>
              </p:ext>
            </p:extLst>
          </p:nvPr>
        </p:nvGraphicFramePr>
        <p:xfrm>
          <a:off x="-1" y="2132856"/>
          <a:ext cx="9127335" cy="1889760"/>
        </p:xfrm>
        <a:graphic>
          <a:graphicData uri="http://schemas.openxmlformats.org/drawingml/2006/table">
            <a:tbl>
              <a:tblPr/>
              <a:tblGrid>
                <a:gridCol w="11569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56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69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425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08529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35280">
                <a:tc gridSpan="5">
                  <a:txBody>
                    <a:bodyPr/>
                    <a:lstStyle/>
                    <a:p>
                      <a:pPr algn="ctr"/>
                      <a:r>
                        <a:rPr lang="en-CA" sz="1600" b="1" dirty="0"/>
                        <a:t>Common Confidence Levels and z Scores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CA" sz="1400" dirty="0"/>
                        <a:t>Confidence L</a:t>
                      </a:r>
                      <a:r>
                        <a:rPr lang="en-CA" sz="1600" dirty="0"/>
                        <a:t>evel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/>
                        <a:t>Alpha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/>
                        <a:t>Alpha/2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/>
                        <a:t>One-Tail z Score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/>
                        <a:t>Two-Tail z Score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CA" sz="1600" dirty="0"/>
                        <a:t>0.90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/>
                        <a:t>0.10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/>
                        <a:t>0.10/2 = 0.05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/>
                        <a:t>=</a:t>
                      </a:r>
                      <a:r>
                        <a:rPr lang="en-CA" sz="1600" dirty="0" err="1"/>
                        <a:t>norm.s.inv</a:t>
                      </a:r>
                      <a:r>
                        <a:rPr lang="en-CA" sz="1600" dirty="0"/>
                        <a:t>(.90) = 1.28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/>
                        <a:t>=</a:t>
                      </a:r>
                      <a:r>
                        <a:rPr lang="en-CA" sz="1600" dirty="0" err="1"/>
                        <a:t>norm.s.inv</a:t>
                      </a:r>
                      <a:r>
                        <a:rPr lang="en-CA" sz="1600" dirty="0"/>
                        <a:t>(.90 + .05)   = 1.64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CA" sz="1600" dirty="0"/>
                        <a:t>0.95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/>
                        <a:t>0.05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/>
                        <a:t>  0.05/2 = 0.025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/>
                        <a:t>=</a:t>
                      </a:r>
                      <a:r>
                        <a:rPr lang="en-CA" sz="1600" dirty="0" err="1"/>
                        <a:t>norm.s.inv</a:t>
                      </a:r>
                      <a:r>
                        <a:rPr lang="en-CA" sz="1600" dirty="0"/>
                        <a:t>(.95) = 1.64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/>
                        <a:t>=</a:t>
                      </a:r>
                      <a:r>
                        <a:rPr lang="en-CA" sz="1600" dirty="0" err="1"/>
                        <a:t>norm.s.inv</a:t>
                      </a:r>
                      <a:r>
                        <a:rPr lang="en-CA" sz="1600" dirty="0"/>
                        <a:t>(.95 + .025) = 1.96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CA" sz="1600" dirty="0"/>
                        <a:t>0.99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/>
                        <a:t>0.01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/>
                        <a:t>  0.01/2 = 0.005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/>
                        <a:t>=</a:t>
                      </a:r>
                      <a:r>
                        <a:rPr lang="en-CA" sz="1600" dirty="0" err="1"/>
                        <a:t>norm.s.inv</a:t>
                      </a:r>
                      <a:r>
                        <a:rPr lang="en-CA" sz="1600" dirty="0"/>
                        <a:t>(.99) = 2.33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/>
                        <a:t>=</a:t>
                      </a:r>
                      <a:r>
                        <a:rPr lang="en-CA" sz="1600" dirty="0" err="1"/>
                        <a:t>norm.s.inv</a:t>
                      </a:r>
                      <a:r>
                        <a:rPr lang="en-CA" sz="1600" dirty="0"/>
                        <a:t>(.99 + .005) = 2.58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2020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583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/>
              <a:t>Test statistic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43050"/>
                <a:ext cx="8229600" cy="4681550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The test statistic also uses a z calculation as shown in the central limit theory topic.  </a:t>
                </a:r>
              </a:p>
              <a:p>
                <a:endParaRPr lang="en-US" dirty="0"/>
              </a:p>
              <a:p>
                <a:r>
                  <a:rPr lang="en-US" dirty="0"/>
                  <a:t>Standard Error =</a:t>
                </a:r>
              </a:p>
              <a:p>
                <a:endParaRPr lang="en-US" dirty="0"/>
              </a:p>
              <a:p>
                <a:r>
                  <a:rPr lang="en-US" dirty="0"/>
                  <a:t>Z score =   </a:t>
                </a:r>
              </a:p>
              <a:p>
                <a:endParaRPr lang="en-US" dirty="0"/>
              </a:p>
              <a:p>
                <a:r>
                  <a:rPr lang="en-US" dirty="0"/>
                  <a:t>Example: Show test statistic if sample mean = 130, </a:t>
                </a:r>
                <a:r>
                  <a:rPr lang="en-US" dirty="0" err="1"/>
                  <a:t>std</a:t>
                </a:r>
                <a:r>
                  <a:rPr lang="en-US" dirty="0"/>
                  <a:t> deviation = 32.75, n = 109, population mean = 131 with a 99% confidence level? </a:t>
                </a:r>
              </a:p>
              <a:p>
                <a:pPr lvl="1"/>
                <a:r>
                  <a:rPr lang="en-US" dirty="0" err="1"/>
                  <a:t>Std</a:t>
                </a:r>
                <a:r>
                  <a:rPr lang="en-US" dirty="0"/>
                  <a:t> error = 32.75 /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CA" b="0" i="1" smtClean="0">
                            <a:latin typeface="Cambria Math"/>
                          </a:rPr>
                          <m:t>109</m:t>
                        </m:r>
                      </m:e>
                    </m:rad>
                  </m:oMath>
                </a14:m>
                <a:r>
                  <a:rPr lang="en-US" dirty="0"/>
                  <a:t> = 3.136881</a:t>
                </a:r>
              </a:p>
              <a:p>
                <a:pPr lvl="1"/>
                <a:r>
                  <a:rPr lang="en-US" dirty="0"/>
                  <a:t>z </a:t>
                </a:r>
                <a:r>
                  <a:rPr lang="en-US"/>
                  <a:t>= (130 – </a:t>
                </a:r>
                <a:r>
                  <a:rPr lang="en-US" dirty="0"/>
                  <a:t>131) / 3.136881  = -0.31879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43050"/>
                <a:ext cx="8229600" cy="4681550"/>
              </a:xfrm>
              <a:blipFill rotWithShape="1">
                <a:blip r:embed="rId2"/>
                <a:stretch>
                  <a:fillRect l="-741" t="-1823" b="-7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3559" y="2575045"/>
            <a:ext cx="1368152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7393" y="3429000"/>
            <a:ext cx="1314318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77507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Z scores.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Did the investment grow or scientific experiment prove itself with enough evidence? </a:t>
            </a:r>
          </a:p>
          <a:p>
            <a:pPr lvl="1"/>
            <a:r>
              <a:rPr lang="en-CA" dirty="0"/>
              <a:t>Was the growth statistically significant to reject H0?</a:t>
            </a:r>
          </a:p>
          <a:p>
            <a:pPr lvl="1"/>
            <a:r>
              <a:rPr lang="en-CA" dirty="0"/>
              <a:t>Could it have happened by chance?</a:t>
            </a:r>
          </a:p>
          <a:p>
            <a:r>
              <a:rPr lang="en-CA" dirty="0"/>
              <a:t>We compare the two z values, decision rule and test statistic, and we will know if there is enough evidence.</a:t>
            </a:r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0185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Reject or don’t reject the null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CA" dirty="0"/>
              <a:t>2 choices: </a:t>
            </a:r>
          </a:p>
          <a:p>
            <a:pPr lvl="1"/>
            <a:r>
              <a:rPr lang="en-CA" dirty="0"/>
              <a:t>Reject the null hypothesis</a:t>
            </a:r>
          </a:p>
          <a:p>
            <a:pPr lvl="1"/>
            <a:r>
              <a:rPr lang="en-CA" dirty="0"/>
              <a:t>Do not reject the null hypothesis.</a:t>
            </a:r>
          </a:p>
          <a:p>
            <a:endParaRPr lang="en-CA" dirty="0"/>
          </a:p>
          <a:p>
            <a:r>
              <a:rPr lang="en-CA" dirty="0"/>
              <a:t>The odd language avoids saying ‘I accept my hypothesis’  </a:t>
            </a:r>
          </a:p>
          <a:p>
            <a:pPr lvl="1"/>
            <a:r>
              <a:rPr lang="en-CA" dirty="0"/>
              <a:t>The reason is science believes any good idea can be replaced with a better idea at any time. </a:t>
            </a:r>
          </a:p>
          <a:p>
            <a:r>
              <a:rPr lang="en-CA" dirty="0"/>
              <a:t>You never </a:t>
            </a:r>
            <a:r>
              <a:rPr lang="en-CA" b="1" dirty="0"/>
              <a:t>prove</a:t>
            </a:r>
            <a:r>
              <a:rPr lang="en-CA" dirty="0"/>
              <a:t> an idea is </a:t>
            </a:r>
            <a:r>
              <a:rPr lang="en-CA" b="1" dirty="0"/>
              <a:t>true</a:t>
            </a:r>
          </a:p>
          <a:p>
            <a:pPr lvl="1"/>
            <a:r>
              <a:rPr lang="en-CA" dirty="0"/>
              <a:t>A better idea may arrive anytime so how do you change if your old idea was proven true? </a:t>
            </a:r>
          </a:p>
          <a:p>
            <a:r>
              <a:rPr lang="en-CA" dirty="0"/>
              <a:t> “Yippee, my horse did not lose” is a odd way of saying it won.</a:t>
            </a:r>
          </a:p>
          <a:p>
            <a:r>
              <a:rPr lang="en-CA" dirty="0"/>
              <a:t>‘Reject the null’, or ‘Do not reject the null’ allows you to easily replace knowledge with better knowledge.   </a:t>
            </a:r>
          </a:p>
          <a:p>
            <a:pPr marL="393192" lvl="1" indent="0">
              <a:buNone/>
            </a:pP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0036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81729137"/>
              </p:ext>
            </p:extLst>
          </p:nvPr>
        </p:nvGraphicFramePr>
        <p:xfrm>
          <a:off x="457200" y="1124744"/>
          <a:ext cx="8686800" cy="5272293"/>
        </p:xfrm>
        <a:graphic>
          <a:graphicData uri="http://schemas.openxmlformats.org/drawingml/2006/table">
            <a:tbl>
              <a:tblPr/>
              <a:tblGrid>
                <a:gridCol w="289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21069">
                <a:tc>
                  <a:txBody>
                    <a:bodyPr/>
                    <a:lstStyle/>
                    <a:p>
                      <a:pPr algn="ctr"/>
                      <a:r>
                        <a:rPr lang="en-CA" sz="2400" b="1" dirty="0"/>
                        <a:t>When H</a:t>
                      </a:r>
                      <a:r>
                        <a:rPr lang="en-CA" sz="2400" b="1" baseline="-25000" dirty="0"/>
                        <a:t>1</a:t>
                      </a:r>
                      <a:r>
                        <a:rPr lang="en-CA" sz="2400" b="1" dirty="0"/>
                        <a:t> test results are:</a:t>
                      </a:r>
                      <a:endParaRPr lang="en-CA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b="1" dirty="0"/>
                        <a:t>Do Say</a:t>
                      </a:r>
                      <a:endParaRPr lang="en-CA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b="1"/>
                        <a:t>Do NOT Say</a:t>
                      </a:r>
                      <a:endParaRPr lang="en-CA" sz="2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86871">
                <a:tc>
                  <a:txBody>
                    <a:bodyPr/>
                    <a:lstStyle/>
                    <a:p>
                      <a:pPr algn="ctr"/>
                      <a:r>
                        <a:rPr lang="en-CA" sz="2400" dirty="0"/>
                        <a:t>True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b="1" dirty="0"/>
                        <a:t>"I reject the null hypothesis."</a:t>
                      </a:r>
                      <a:endParaRPr lang="en-CA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/>
                        <a:t>"I accept the alternative hypothesis."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86871">
                <a:tc>
                  <a:txBody>
                    <a:bodyPr/>
                    <a:lstStyle/>
                    <a:p>
                      <a:pPr algn="ctr"/>
                      <a:endParaRPr lang="en-CA" sz="2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CA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"The alternative hypothesis is true"."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86871">
                <a:tc>
                  <a:txBody>
                    <a:bodyPr/>
                    <a:lstStyle/>
                    <a:p>
                      <a:pPr algn="ctr"/>
                      <a:r>
                        <a:rPr lang="en-CA" sz="2400"/>
                        <a:t>False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b="1" dirty="0"/>
                        <a:t>"I do not reject the null hypothesis."</a:t>
                      </a:r>
                      <a:endParaRPr lang="en-CA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"I accept the null hypothesis."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86871">
                <a:tc>
                  <a:txBody>
                    <a:bodyPr/>
                    <a:lstStyle/>
                    <a:p>
                      <a:pPr algn="ctr"/>
                      <a:endParaRPr lang="en-CA" sz="2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CA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"The null hypothesis is true."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4201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Reject?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/>
              <a:t>2 tail, reject H0 if test statistic is more negative or more positive than the decision rule.</a:t>
            </a:r>
          </a:p>
          <a:p>
            <a:r>
              <a:rPr lang="en-CA" dirty="0"/>
              <a:t>1 tail, reject H0 if the test statistic is </a:t>
            </a:r>
            <a:r>
              <a:rPr lang="en-CA" b="1" dirty="0"/>
              <a:t>more negative </a:t>
            </a:r>
            <a:r>
              <a:rPr lang="en-CA" dirty="0"/>
              <a:t>than decision rule for a l</a:t>
            </a:r>
            <a:r>
              <a:rPr lang="en-CA" b="1" dirty="0"/>
              <a:t>ess-than</a:t>
            </a:r>
            <a:r>
              <a:rPr lang="en-CA" dirty="0"/>
              <a:t> question</a:t>
            </a:r>
          </a:p>
          <a:p>
            <a:r>
              <a:rPr lang="en-CA" dirty="0"/>
              <a:t>1 tail, reject H0 if the test statistic is </a:t>
            </a:r>
            <a:r>
              <a:rPr lang="en-CA" b="1" dirty="0"/>
              <a:t>more positive </a:t>
            </a:r>
            <a:r>
              <a:rPr lang="en-CA" dirty="0"/>
              <a:t>than decision rule for a </a:t>
            </a:r>
            <a:r>
              <a:rPr lang="en-CA" b="1" dirty="0"/>
              <a:t>more-than </a:t>
            </a:r>
            <a:r>
              <a:rPr lang="en-CA" dirty="0"/>
              <a:t>question</a:t>
            </a:r>
          </a:p>
          <a:p>
            <a:r>
              <a:rPr lang="en-CA" dirty="0"/>
              <a:t>Example.</a:t>
            </a:r>
          </a:p>
          <a:p>
            <a:pPr lvl="1"/>
            <a:r>
              <a:rPr lang="en-CA" dirty="0"/>
              <a:t>Test statistic = -3.1, Decision rule = -2.33. </a:t>
            </a:r>
          </a:p>
          <a:p>
            <a:pPr lvl="1"/>
            <a:r>
              <a:rPr lang="en-CA" dirty="0"/>
              <a:t>Reject H0 for 1 tail less-than, or for 2 tail question. </a:t>
            </a:r>
          </a:p>
          <a:p>
            <a:pPr lvl="1"/>
            <a:r>
              <a:rPr lang="en-CA" dirty="0"/>
              <a:t>Do not reject for 1 tail more-than</a:t>
            </a:r>
          </a:p>
          <a:p>
            <a:pPr lvl="1"/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0270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Conquer your world?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You now have the skills to do a real scientific study.</a:t>
            </a:r>
          </a:p>
          <a:p>
            <a:pPr marL="0" indent="0">
              <a:buNone/>
            </a:pPr>
            <a:endParaRPr lang="en-CA" dirty="0"/>
          </a:p>
          <a:p>
            <a:r>
              <a:rPr lang="en-CA" dirty="0"/>
              <a:t>Find an interesting topic and form the hypothesis</a:t>
            </a:r>
          </a:p>
          <a:p>
            <a:r>
              <a:rPr lang="en-CA" dirty="0"/>
              <a:t>Gather data, calculate mean and standard deviation</a:t>
            </a:r>
          </a:p>
          <a:p>
            <a:r>
              <a:rPr lang="en-CA" dirty="0"/>
              <a:t>Test hypothesis</a:t>
            </a:r>
          </a:p>
          <a:p>
            <a:r>
              <a:rPr lang="en-CA" dirty="0"/>
              <a:t>Write up a paper</a:t>
            </a:r>
          </a:p>
          <a:p>
            <a:r>
              <a:rPr lang="en-CA" dirty="0"/>
              <a:t>Send to newspapers and journals</a:t>
            </a:r>
          </a:p>
          <a:p>
            <a:r>
              <a:rPr lang="en-CA" dirty="0"/>
              <a:t>Become famous, go on TV, … make money, date movie stars, buy sports cars, …</a:t>
            </a:r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4342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132856"/>
            <a:ext cx="8229600" cy="1143000"/>
          </a:xfrm>
        </p:spPr>
        <p:txBody>
          <a:bodyPr/>
          <a:lstStyle/>
          <a:p>
            <a:pPr algn="ctr"/>
            <a:r>
              <a:rPr lang="en-CA" dirty="0"/>
              <a:t>Examples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5154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08720"/>
                <a:ext cx="8229600" cy="5544616"/>
              </a:xfrm>
            </p:spPr>
            <p:txBody>
              <a:bodyPr>
                <a:normAutofit fontScale="70000" lnSpcReduction="20000"/>
              </a:bodyPr>
              <a:lstStyle/>
              <a:p>
                <a:pPr marL="0" indent="0">
                  <a:buNone/>
                </a:pPr>
                <a:r>
                  <a:rPr lang="en-CA" dirty="0"/>
                  <a:t>The claim is the population mean is 131. Test your hypothesis that the population mean is less than 131 within a 1 % level of significance. Your sample of 109 had a mean of 130 and standard deviation of 32.75. Format to 2 decimal places. </a:t>
                </a:r>
              </a:p>
              <a:p>
                <a:r>
                  <a:rPr lang="en-CA" b="1" dirty="0"/>
                  <a:t>Hypothesis </a:t>
                </a:r>
              </a:p>
              <a:p>
                <a:pPr lvl="1"/>
                <a:r>
                  <a:rPr lang="en-CA" dirty="0"/>
                  <a:t>H0: population mean ≥ 131</a:t>
                </a:r>
              </a:p>
              <a:p>
                <a:pPr lvl="1"/>
                <a:r>
                  <a:rPr lang="en-CA" dirty="0"/>
                  <a:t>H1:  population mean &lt; 131</a:t>
                </a:r>
              </a:p>
              <a:p>
                <a:r>
                  <a:rPr lang="en-CA" b="1" dirty="0"/>
                  <a:t>Confidence</a:t>
                </a:r>
                <a:r>
                  <a:rPr lang="en-CA" dirty="0"/>
                  <a:t> </a:t>
                </a:r>
                <a:r>
                  <a:rPr lang="en-CA" b="1" dirty="0"/>
                  <a:t>level</a:t>
                </a:r>
                <a:r>
                  <a:rPr lang="en-CA" dirty="0"/>
                  <a:t> = 1 – level significance = 99%</a:t>
                </a:r>
              </a:p>
              <a:p>
                <a:r>
                  <a:rPr lang="en-CA" b="1" dirty="0"/>
                  <a:t>Decision</a:t>
                </a:r>
                <a:r>
                  <a:rPr lang="en-CA" dirty="0"/>
                  <a:t> </a:t>
                </a:r>
                <a:r>
                  <a:rPr lang="en-CA" b="1" dirty="0"/>
                  <a:t>rule</a:t>
                </a:r>
              </a:p>
              <a:p>
                <a:pPr lvl="1"/>
                <a:r>
                  <a:rPr lang="en-CA" b="1" dirty="0"/>
                  <a:t>1 tail</a:t>
                </a:r>
                <a:r>
                  <a:rPr lang="en-CA" dirty="0"/>
                  <a:t>, z =</a:t>
                </a:r>
                <a:r>
                  <a:rPr lang="en-CA" dirty="0" err="1"/>
                  <a:t>norm.s.inv</a:t>
                </a:r>
                <a:r>
                  <a:rPr lang="en-CA" dirty="0"/>
                  <a:t>(confidence) so =</a:t>
                </a:r>
                <a:r>
                  <a:rPr lang="en-CA" dirty="0" err="1"/>
                  <a:t>norm.s.inv</a:t>
                </a:r>
                <a:r>
                  <a:rPr lang="en-CA" dirty="0"/>
                  <a:t>(.99) = 2.33 </a:t>
                </a:r>
              </a:p>
              <a:p>
                <a:pPr lvl="1"/>
                <a:r>
                  <a:rPr lang="en-CA" b="1" dirty="0"/>
                  <a:t>Less</a:t>
                </a:r>
                <a:r>
                  <a:rPr lang="en-CA" dirty="0"/>
                  <a:t> than, so use z = </a:t>
                </a:r>
                <a:r>
                  <a:rPr lang="en-CA" b="1" dirty="0"/>
                  <a:t>-</a:t>
                </a:r>
                <a:r>
                  <a:rPr lang="en-CA" dirty="0"/>
                  <a:t>2.33</a:t>
                </a:r>
              </a:p>
              <a:p>
                <a:r>
                  <a:rPr lang="en-CA" b="1" dirty="0"/>
                  <a:t>Test statistic</a:t>
                </a:r>
              </a:p>
              <a:p>
                <a:pPr lvl="1"/>
                <a:r>
                  <a:rPr lang="en-CA" dirty="0" err="1"/>
                  <a:t>Std</a:t>
                </a:r>
                <a:r>
                  <a:rPr lang="en-CA" dirty="0"/>
                  <a:t> error = </a:t>
                </a:r>
                <a:r>
                  <a:rPr lang="en-CA" dirty="0" err="1"/>
                  <a:t>std</a:t>
                </a:r>
                <a:r>
                  <a:rPr lang="en-CA" dirty="0"/>
                  <a:t> deviation /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CA" b="0" i="1" smtClean="0">
                            <a:latin typeface="Cambria Math"/>
                          </a:rPr>
                          <m:t>𝑛</m:t>
                        </m:r>
                      </m:e>
                    </m:rad>
                  </m:oMath>
                </a14:m>
                <a:r>
                  <a:rPr lang="en-CA" dirty="0"/>
                  <a:t> = 32.75 /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SQRT</m:t>
                    </m:r>
                    <m:r>
                      <a:rPr lang="en-US" b="0" i="0" smtClean="0">
                        <a:latin typeface="Cambria Math"/>
                      </a:rPr>
                      <m:t>(109)</m:t>
                    </m:r>
                  </m:oMath>
                </a14:m>
                <a:r>
                  <a:rPr lang="en-CA" dirty="0"/>
                  <a:t> = 3.136881</a:t>
                </a:r>
              </a:p>
              <a:p>
                <a:pPr lvl="1"/>
                <a:r>
                  <a:rPr lang="en-CA" dirty="0"/>
                  <a:t>z = (sample mean– population mean) / </a:t>
                </a:r>
                <a:r>
                  <a:rPr lang="en-CA" dirty="0" err="1"/>
                  <a:t>std</a:t>
                </a:r>
                <a:r>
                  <a:rPr lang="en-CA" dirty="0"/>
                  <a:t> error </a:t>
                </a:r>
              </a:p>
              <a:p>
                <a:pPr lvl="1"/>
                <a:r>
                  <a:rPr lang="en-CA" dirty="0"/>
                  <a:t>    = (130 – 131) / 3.1369 = -0.32</a:t>
                </a:r>
              </a:p>
              <a:p>
                <a:r>
                  <a:rPr lang="en-CA" b="1" dirty="0"/>
                  <a:t>Reject</a:t>
                </a:r>
              </a:p>
              <a:p>
                <a:pPr lvl="1"/>
                <a:r>
                  <a:rPr lang="en-CA" dirty="0"/>
                  <a:t>Do NOT reject the null. There is insufficient evidence to refute the claim.</a:t>
                </a:r>
              </a:p>
              <a:p>
                <a:pPr lvl="2"/>
                <a:r>
                  <a:rPr lang="en-CA" dirty="0"/>
                  <a:t>1 tail less-than, so test statistic -0.32 must be more negative than -2.33 decision rule to reject null hypothesis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08720"/>
                <a:ext cx="8229600" cy="5544616"/>
              </a:xfrm>
              <a:blipFill>
                <a:blip r:embed="rId2"/>
                <a:stretch>
                  <a:fillRect l="-593" t="-1429" r="-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2020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8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08720"/>
                <a:ext cx="8229600" cy="5544616"/>
              </a:xfrm>
            </p:spPr>
            <p:txBody>
              <a:bodyPr>
                <a:normAutofit fontScale="85000" lnSpcReduction="20000"/>
              </a:bodyPr>
              <a:lstStyle/>
              <a:p>
                <a:pPr marL="0" indent="0">
                  <a:buNone/>
                </a:pPr>
                <a:r>
                  <a:rPr lang="en-CA" dirty="0"/>
                  <a:t>They say the population mean is 297. You want to show it is </a:t>
                </a:r>
                <a:r>
                  <a:rPr lang="en-CA" b="1" dirty="0"/>
                  <a:t>more.</a:t>
                </a:r>
                <a:r>
                  <a:rPr lang="en-CA" dirty="0"/>
                  <a:t> Your sample of 50 had a mean of 300 and standard deviation of 89.1. Test the claim at the 1 % level of significance formatted to 2 decimal places.  </a:t>
                </a:r>
              </a:p>
              <a:p>
                <a:r>
                  <a:rPr lang="en-CA" b="1" dirty="0"/>
                  <a:t>Hypothesis</a:t>
                </a:r>
              </a:p>
              <a:p>
                <a:pPr lvl="1"/>
                <a:r>
                  <a:rPr lang="en-CA" b="1" dirty="0"/>
                  <a:t> </a:t>
                </a:r>
                <a:r>
                  <a:rPr lang="en-CA" dirty="0"/>
                  <a:t>H</a:t>
                </a:r>
                <a:r>
                  <a:rPr lang="en-CA" baseline="-25000" dirty="0"/>
                  <a:t>0</a:t>
                </a:r>
                <a:r>
                  <a:rPr lang="en-CA" dirty="0"/>
                  <a:t>: Population mean &lt;= 297 </a:t>
                </a:r>
              </a:p>
              <a:p>
                <a:pPr lvl="1"/>
                <a:r>
                  <a:rPr lang="en-CA" dirty="0"/>
                  <a:t> H</a:t>
                </a:r>
                <a:r>
                  <a:rPr lang="en-CA" baseline="-25000" dirty="0"/>
                  <a:t>1</a:t>
                </a:r>
                <a:r>
                  <a:rPr lang="en-CA" dirty="0"/>
                  <a:t>: Population mean  &gt;   297 </a:t>
                </a:r>
              </a:p>
              <a:p>
                <a:r>
                  <a:rPr lang="en-CA" b="1" dirty="0"/>
                  <a:t>Decision Rule</a:t>
                </a:r>
              </a:p>
              <a:p>
                <a:pPr lvl="1"/>
                <a:r>
                  <a:rPr lang="en-CA" dirty="0"/>
                  <a:t>Level of Confidence = 1-alpha, so confidence level is 99%.</a:t>
                </a:r>
              </a:p>
              <a:p>
                <a:pPr lvl="1"/>
                <a:r>
                  <a:rPr lang="en-CA" i="1" dirty="0"/>
                  <a:t> 1 tail:</a:t>
                </a:r>
                <a:r>
                  <a:rPr lang="en-CA" dirty="0"/>
                  <a:t> z =</a:t>
                </a:r>
                <a:r>
                  <a:rPr lang="en-CA" dirty="0" err="1"/>
                  <a:t>norm.s.inv</a:t>
                </a:r>
                <a:r>
                  <a:rPr lang="en-CA" dirty="0"/>
                  <a:t>(confidence) so =</a:t>
                </a:r>
                <a:r>
                  <a:rPr lang="en-CA" dirty="0" err="1"/>
                  <a:t>norm.s.inv</a:t>
                </a:r>
                <a:r>
                  <a:rPr lang="en-CA" dirty="0"/>
                  <a:t>(.99) = 2.33  </a:t>
                </a:r>
              </a:p>
              <a:p>
                <a:pPr lvl="1"/>
                <a:r>
                  <a:rPr lang="en-CA" dirty="0"/>
                  <a:t>More-than, so  use +2.33 as the decision rule.</a:t>
                </a:r>
              </a:p>
              <a:p>
                <a:r>
                  <a:rPr lang="en-CA" dirty="0"/>
                  <a:t> </a:t>
                </a:r>
                <a:r>
                  <a:rPr lang="en-CA" b="1" dirty="0"/>
                  <a:t>Test statistic</a:t>
                </a:r>
              </a:p>
              <a:p>
                <a:pPr lvl="1"/>
                <a:r>
                  <a:rPr lang="en-CA" b="1" dirty="0"/>
                  <a:t> </a:t>
                </a:r>
                <a:r>
                  <a:rPr lang="en-CA" dirty="0" err="1"/>
                  <a:t>Std</a:t>
                </a:r>
                <a:r>
                  <a:rPr lang="en-CA" dirty="0"/>
                  <a:t> error = </a:t>
                </a:r>
                <a:r>
                  <a:rPr lang="en-CA" dirty="0" err="1"/>
                  <a:t>σ</a:t>
                </a:r>
                <a:r>
                  <a:rPr lang="en-CA" baseline="-25000" dirty="0" err="1"/>
                  <a:t>x</a:t>
                </a:r>
                <a:r>
                  <a:rPr lang="en-CA" baseline="-25000" dirty="0"/>
                  <a:t>̄</a:t>
                </a:r>
                <a:r>
                  <a:rPr lang="en-CA" dirty="0"/>
                  <a:t> = </a:t>
                </a:r>
                <a:r>
                  <a:rPr lang="en-CA" dirty="0" err="1"/>
                  <a:t>std</a:t>
                </a:r>
                <a:r>
                  <a:rPr lang="en-CA" dirty="0"/>
                  <a:t> deviation /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CA" i="1">
                            <a:latin typeface="Cambria Math"/>
                          </a:rPr>
                          <m:t>𝑛</m:t>
                        </m:r>
                      </m:e>
                    </m:rad>
                  </m:oMath>
                </a14:m>
                <a:r>
                  <a:rPr lang="en-CA" dirty="0"/>
                  <a:t> = 89.1 / SQRT(50)</a:t>
                </a:r>
                <a14:m>
                  <m:oMath xmlns:m="http://schemas.openxmlformats.org/officeDocument/2006/math">
                    <m:r>
                      <a:rPr lang="en-CA" i="1">
                        <a:latin typeface="Cambria Math"/>
                      </a:rPr>
                      <m:t> </m:t>
                    </m:r>
                  </m:oMath>
                </a14:m>
                <a:r>
                  <a:rPr lang="en-CA" dirty="0"/>
                  <a:t> =  12.60 </a:t>
                </a:r>
                <a:br>
                  <a:rPr lang="en-CA" dirty="0"/>
                </a:br>
                <a:r>
                  <a:rPr lang="en-CA" dirty="0"/>
                  <a:t>                         z = (x̄ - μ) / </a:t>
                </a:r>
                <a:r>
                  <a:rPr lang="en-CA" dirty="0" err="1"/>
                  <a:t>σ</a:t>
                </a:r>
                <a:r>
                  <a:rPr lang="en-CA" baseline="-25000" dirty="0" err="1"/>
                  <a:t>x</a:t>
                </a:r>
                <a:r>
                  <a:rPr lang="en-CA" baseline="-25000" dirty="0"/>
                  <a:t>̄</a:t>
                </a:r>
                <a:r>
                  <a:rPr lang="en-CA" dirty="0"/>
                  <a:t> = (300 - 297) / 12.60 = 0.23808</a:t>
                </a:r>
              </a:p>
              <a:p>
                <a:r>
                  <a:rPr lang="en-CA" dirty="0"/>
                  <a:t> </a:t>
                </a:r>
                <a:r>
                  <a:rPr lang="en-CA" b="1" dirty="0"/>
                  <a:t>Reject</a:t>
                </a:r>
              </a:p>
              <a:p>
                <a:pPr lvl="1"/>
                <a:r>
                  <a:rPr lang="en-CA" dirty="0"/>
                  <a:t>There is not sufficient evidence to reject the null because 0.24 test statistic must be more positive than +2.33 decision rule for a more than 1 tail hypothesis at this confidence level.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08720"/>
                <a:ext cx="8229600" cy="5544616"/>
              </a:xfrm>
              <a:blipFill>
                <a:blip r:embed="rId2"/>
                <a:stretch>
                  <a:fillRect l="-963" t="-186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2020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71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80728"/>
                <a:ext cx="8229600" cy="5343872"/>
              </a:xfrm>
            </p:spPr>
            <p:txBody>
              <a:bodyPr>
                <a:normAutofit fontScale="62500" lnSpcReduction="20000"/>
              </a:bodyPr>
              <a:lstStyle/>
              <a:p>
                <a:pPr marL="0" indent="0">
                  <a:buNone/>
                </a:pPr>
                <a:r>
                  <a:rPr lang="en-CA" dirty="0"/>
                  <a:t> A manager believes the population mean is 297. Employees feel the mean is not equal to 297 so they test the managers claim using a sample of 129 and find a mean of 320.76, standard deviation of 59.4. They  used a 1% alpha.</a:t>
                </a:r>
              </a:p>
              <a:p>
                <a:pPr marL="0" indent="0">
                  <a:buNone/>
                </a:pPr>
                <a:endParaRPr lang="en-CA" dirty="0"/>
              </a:p>
              <a:p>
                <a:r>
                  <a:rPr lang="en-CA" b="1" dirty="0"/>
                  <a:t>Hypothesis</a:t>
                </a:r>
              </a:p>
              <a:p>
                <a:pPr lvl="1"/>
                <a:r>
                  <a:rPr lang="en-CA" b="1" dirty="0"/>
                  <a:t> </a:t>
                </a:r>
                <a:r>
                  <a:rPr lang="en-CA" dirty="0"/>
                  <a:t>H</a:t>
                </a:r>
                <a:r>
                  <a:rPr lang="en-CA" baseline="-25000" dirty="0"/>
                  <a:t>0</a:t>
                </a:r>
                <a:r>
                  <a:rPr lang="en-CA" dirty="0"/>
                  <a:t>: Population Mean = 297 </a:t>
                </a:r>
              </a:p>
              <a:p>
                <a:pPr lvl="1"/>
                <a:r>
                  <a:rPr lang="en-CA" dirty="0"/>
                  <a:t> H</a:t>
                </a:r>
                <a:r>
                  <a:rPr lang="en-CA" baseline="-25000" dirty="0"/>
                  <a:t>1</a:t>
                </a:r>
                <a:r>
                  <a:rPr lang="en-CA" dirty="0"/>
                  <a:t>:  Population Mean ≠ 297 </a:t>
                </a:r>
              </a:p>
              <a:p>
                <a:r>
                  <a:rPr lang="en-CA" b="1" dirty="0"/>
                  <a:t>Decision Rule</a:t>
                </a:r>
              </a:p>
              <a:p>
                <a:pPr lvl="1"/>
                <a:r>
                  <a:rPr lang="en-CA" dirty="0"/>
                  <a:t>Level of Confidence = 1-alpha, so confidence level is 99%.</a:t>
                </a:r>
                <a:br>
                  <a:rPr lang="en-CA" dirty="0"/>
                </a:br>
                <a:r>
                  <a:rPr lang="en-CA" i="1" dirty="0"/>
                  <a:t>2 tail:  z =</a:t>
                </a:r>
                <a:r>
                  <a:rPr lang="en-CA" dirty="0" err="1"/>
                  <a:t>norm.s.inv</a:t>
                </a:r>
                <a:r>
                  <a:rPr lang="en-CA" i="1" dirty="0"/>
                  <a:t>(</a:t>
                </a:r>
                <a:r>
                  <a:rPr lang="en-CA" dirty="0"/>
                  <a:t>confidence level + alpha/2)</a:t>
                </a:r>
              </a:p>
              <a:p>
                <a:pPr lvl="1"/>
                <a:r>
                  <a:rPr lang="en-CA" dirty="0"/>
                  <a:t>              =</a:t>
                </a:r>
                <a:r>
                  <a:rPr lang="en-CA" dirty="0" err="1"/>
                  <a:t>norm.s.inv</a:t>
                </a:r>
                <a:r>
                  <a:rPr lang="en-CA" dirty="0"/>
                  <a:t>(.99 + .01/2) = 2.58</a:t>
                </a:r>
              </a:p>
              <a:p>
                <a:pPr lvl="1"/>
                <a:r>
                  <a:rPr lang="en-CA" dirty="0"/>
                  <a:t>2 tail so use -2.58 or +2.58.</a:t>
                </a:r>
              </a:p>
              <a:p>
                <a:pPr lvl="1"/>
                <a:r>
                  <a:rPr lang="en-CA" dirty="0"/>
                  <a:t>Since your sample mean is bigger than the population mean, treat this as a more-than test</a:t>
                </a:r>
              </a:p>
              <a:p>
                <a:r>
                  <a:rPr lang="en-CA" dirty="0"/>
                  <a:t> </a:t>
                </a:r>
                <a:r>
                  <a:rPr lang="en-CA" b="1" dirty="0"/>
                  <a:t>Test statistic</a:t>
                </a:r>
              </a:p>
              <a:p>
                <a:pPr lvl="1"/>
                <a:r>
                  <a:rPr lang="en-CA" dirty="0"/>
                  <a:t>Standard error = </a:t>
                </a:r>
                <a:r>
                  <a:rPr lang="en-CA" dirty="0" err="1"/>
                  <a:t>σ</a:t>
                </a:r>
                <a:r>
                  <a:rPr lang="en-CA" baseline="-25000" dirty="0" err="1"/>
                  <a:t>x</a:t>
                </a:r>
                <a:r>
                  <a:rPr lang="en-CA" baseline="-25000" dirty="0"/>
                  <a:t>̄</a:t>
                </a:r>
                <a:r>
                  <a:rPr lang="en-CA" dirty="0"/>
                  <a:t> = </a:t>
                </a:r>
                <a:r>
                  <a:rPr lang="en-CA" dirty="0" err="1"/>
                  <a:t>std</a:t>
                </a:r>
                <a:r>
                  <a:rPr lang="en-CA" dirty="0"/>
                  <a:t> deviation /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CA" i="1">
                            <a:latin typeface="Cambria Math"/>
                          </a:rPr>
                          <m:t>𝑛</m:t>
                        </m:r>
                      </m:e>
                    </m:rad>
                  </m:oMath>
                </a14:m>
                <a:r>
                  <a:rPr lang="en-CA" dirty="0"/>
                  <a:t> </a:t>
                </a:r>
                <a:br>
                  <a:rPr lang="en-CA" dirty="0"/>
                </a:br>
                <a:r>
                  <a:rPr lang="en-CA" dirty="0"/>
                  <a:t>= 59.4 /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CA" b="0" i="1" smtClean="0">
                            <a:latin typeface="Cambria Math"/>
                          </a:rPr>
                          <m:t>129</m:t>
                        </m:r>
                      </m:e>
                    </m:rad>
                  </m:oMath>
                </a14:m>
                <a:r>
                  <a:rPr lang="en-CA" dirty="0"/>
                  <a:t> = 59.4 / 11.3578 = 5.22989 </a:t>
                </a:r>
                <a:br>
                  <a:rPr lang="en-CA" dirty="0"/>
                </a:br>
                <a:r>
                  <a:rPr lang="en-CA" dirty="0"/>
                  <a:t>z =( x̄ - μ) / </a:t>
                </a:r>
                <a:r>
                  <a:rPr lang="en-CA" dirty="0" err="1"/>
                  <a:t>σ</a:t>
                </a:r>
                <a:r>
                  <a:rPr lang="en-CA" baseline="-25000" dirty="0" err="1"/>
                  <a:t>x</a:t>
                </a:r>
                <a:r>
                  <a:rPr lang="en-CA" baseline="-25000" dirty="0"/>
                  <a:t>̄</a:t>
                </a:r>
                <a:r>
                  <a:rPr lang="en-CA" dirty="0"/>
                  <a:t> </a:t>
                </a:r>
                <a:br>
                  <a:rPr lang="en-CA" dirty="0"/>
                </a:br>
                <a:r>
                  <a:rPr lang="en-CA" dirty="0"/>
                  <a:t>= (320.76 - 297) / 5.22989 = 4.543 </a:t>
                </a:r>
              </a:p>
              <a:p>
                <a:r>
                  <a:rPr lang="en-CA" b="1" dirty="0"/>
                  <a:t>Reject</a:t>
                </a:r>
              </a:p>
              <a:p>
                <a:pPr lvl="1"/>
                <a:r>
                  <a:rPr lang="en-CA" dirty="0"/>
                  <a:t>There is sufficient sample evidence to refute the manager’s claim. </a:t>
                </a:r>
              </a:p>
              <a:p>
                <a:pPr lvl="1"/>
                <a:r>
                  <a:rPr lang="en-CA" dirty="0"/>
                  <a:t>2 tail, reject null because 4.543 test statistic is more positive than 2.58 decision rule as required by a more-than test. 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80728"/>
                <a:ext cx="8229600" cy="5343872"/>
              </a:xfrm>
              <a:blipFill>
                <a:blip r:embed="rId2"/>
                <a:stretch>
                  <a:fillRect l="-370" t="-114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2020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258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52704"/>
          </a:xfrm>
        </p:spPr>
        <p:txBody>
          <a:bodyPr/>
          <a:lstStyle/>
          <a:p>
            <a:r>
              <a:rPr lang="en-CA" dirty="0"/>
              <a:t>Summary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28800"/>
                <a:ext cx="8229600" cy="4695800"/>
              </a:xfrm>
            </p:spPr>
            <p:txBody>
              <a:bodyPr>
                <a:normAutofit fontScale="62500" lnSpcReduction="20000"/>
              </a:bodyPr>
              <a:lstStyle/>
              <a:p>
                <a:r>
                  <a:rPr lang="en-CA" dirty="0"/>
                  <a:t>Hypothesis Testing is always using sample data to test population parameter claims or beliefs</a:t>
                </a:r>
              </a:p>
              <a:p>
                <a:pPr marL="0" indent="0">
                  <a:buNone/>
                </a:pPr>
                <a:endParaRPr lang="en-CA" dirty="0"/>
              </a:p>
              <a:p>
                <a:r>
                  <a:rPr lang="en-CA" dirty="0"/>
                  <a:t>1 tail – hypothesis is more-than, or less-than</a:t>
                </a:r>
              </a:p>
              <a:p>
                <a:r>
                  <a:rPr lang="en-CA" dirty="0"/>
                  <a:t>2 tail – hypothesis is equal or not equal</a:t>
                </a:r>
              </a:p>
              <a:p>
                <a:endParaRPr lang="en-CA" dirty="0"/>
              </a:p>
              <a:p>
                <a:r>
                  <a:rPr lang="en-CA" b="1" dirty="0"/>
                  <a:t>Decision rule</a:t>
                </a:r>
              </a:p>
              <a:p>
                <a:pPr lvl="1"/>
                <a:r>
                  <a:rPr lang="en-CA" dirty="0"/>
                  <a:t>1 tail. =</a:t>
                </a:r>
                <a:r>
                  <a:rPr lang="en-CA" dirty="0" err="1"/>
                  <a:t>norm.s.inv</a:t>
                </a:r>
                <a:r>
                  <a:rPr lang="en-CA" i="1" dirty="0"/>
                  <a:t>(</a:t>
                </a:r>
                <a:r>
                  <a:rPr lang="en-CA" dirty="0"/>
                  <a:t>confidence level)</a:t>
                </a:r>
              </a:p>
              <a:p>
                <a:pPr lvl="1"/>
                <a:r>
                  <a:rPr lang="en-CA" dirty="0"/>
                  <a:t>2 tail. =</a:t>
                </a:r>
                <a:r>
                  <a:rPr lang="en-CA" dirty="0" err="1"/>
                  <a:t>norm.s.inv</a:t>
                </a:r>
                <a:r>
                  <a:rPr lang="en-CA" i="1" dirty="0"/>
                  <a:t>(</a:t>
                </a:r>
                <a:r>
                  <a:rPr lang="en-CA" dirty="0"/>
                  <a:t>confidence level + alpha/2)</a:t>
                </a:r>
              </a:p>
              <a:p>
                <a:r>
                  <a:rPr lang="en-CA" b="1" dirty="0"/>
                  <a:t>Test statistic</a:t>
                </a:r>
              </a:p>
              <a:p>
                <a:pPr lvl="1"/>
                <a:r>
                  <a:rPr lang="en-CA" dirty="0" err="1"/>
                  <a:t>Std</a:t>
                </a:r>
                <a:r>
                  <a:rPr lang="en-CA" dirty="0"/>
                  <a:t> error = </a:t>
                </a:r>
                <a:r>
                  <a:rPr lang="en-CA" dirty="0" err="1"/>
                  <a:t>std</a:t>
                </a:r>
                <a:r>
                  <a:rPr lang="en-CA" dirty="0"/>
                  <a:t> deviation /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CA" i="1">
                            <a:latin typeface="Cambria Math"/>
                          </a:rPr>
                          <m:t>𝑛</m:t>
                        </m:r>
                      </m:e>
                    </m:rad>
                  </m:oMath>
                </a14:m>
                <a:r>
                  <a:rPr lang="en-CA" dirty="0"/>
                  <a:t> </a:t>
                </a:r>
              </a:p>
              <a:p>
                <a:pPr lvl="1"/>
                <a:r>
                  <a:rPr lang="en-CA" dirty="0"/>
                  <a:t>Test statistic = (sample mean – population mean) / </a:t>
                </a:r>
                <a:r>
                  <a:rPr lang="en-CA" dirty="0" err="1"/>
                  <a:t>std</a:t>
                </a:r>
                <a:r>
                  <a:rPr lang="en-CA" dirty="0"/>
                  <a:t> error</a:t>
                </a:r>
              </a:p>
              <a:p>
                <a:r>
                  <a:rPr lang="en-CA" b="1" dirty="0"/>
                  <a:t>Reject</a:t>
                </a:r>
              </a:p>
              <a:p>
                <a:pPr lvl="1"/>
                <a:r>
                  <a:rPr lang="en-CA" dirty="0"/>
                  <a:t>2 tail, reject null if test statistic is more negative or more positive than decision rule</a:t>
                </a:r>
              </a:p>
              <a:p>
                <a:pPr lvl="1"/>
                <a:r>
                  <a:rPr lang="en-CA" dirty="0"/>
                  <a:t>1 tail, less-than, reject null if test statistic is more negative than the negative decision rule</a:t>
                </a:r>
              </a:p>
              <a:p>
                <a:pPr lvl="1"/>
                <a:r>
                  <a:rPr lang="en-CA" dirty="0"/>
                  <a:t>1 tail, more-than, reject null if test statistic is more positive than the positive decision rule</a:t>
                </a:r>
              </a:p>
              <a:p>
                <a:pPr lvl="1"/>
                <a:endParaRPr lang="en-CA" dirty="0"/>
              </a:p>
              <a:p>
                <a:pPr lvl="1"/>
                <a:endParaRPr lang="en-CA" dirty="0"/>
              </a:p>
              <a:p>
                <a:endParaRPr lang="en-CA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28800"/>
                <a:ext cx="8229600" cy="4695800"/>
              </a:xfrm>
              <a:blipFill>
                <a:blip r:embed="rId2"/>
                <a:stretch>
                  <a:fillRect l="-148" t="-129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2020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9591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Next lecture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Next lecture we do the Sequel</a:t>
            </a:r>
          </a:p>
          <a:p>
            <a:r>
              <a:rPr lang="en-CA" dirty="0"/>
              <a:t>The exciting journey continues with </a:t>
            </a:r>
          </a:p>
          <a:p>
            <a:endParaRPr lang="en-CA" dirty="0"/>
          </a:p>
          <a:p>
            <a:pPr marL="0" indent="0" algn="ctr">
              <a:buNone/>
            </a:pPr>
            <a:r>
              <a:rPr lang="en-CA" dirty="0"/>
              <a:t>Hypothesis Part 2: Small Samples strike back!</a:t>
            </a:r>
          </a:p>
          <a:p>
            <a:pPr marL="0" indent="0" algn="ctr">
              <a:buNone/>
            </a:pPr>
            <a:endParaRPr lang="en-CA" dirty="0"/>
          </a:p>
          <a:p>
            <a:pPr marL="0" indent="0">
              <a:buNone/>
            </a:pPr>
            <a:r>
              <a:rPr lang="en-CA" i="1" dirty="0"/>
              <a:t>And just imagine: Starring Megan Fox, Yoda, and the big truck </a:t>
            </a:r>
            <a:r>
              <a:rPr lang="en-CA" i="1" dirty="0" err="1"/>
              <a:t>MegaMomma</a:t>
            </a:r>
            <a:r>
              <a:rPr lang="en-CA" i="1" dirty="0"/>
              <a:t> with a mean attitude about cleaning your mess up!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576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Do problems on website, Hypothesis Testing Means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6669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2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54A838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2069</TotalTime>
  <Words>2680</Words>
  <Application>Microsoft Office PowerPoint</Application>
  <PresentationFormat>On-screen Show (4:3)</PresentationFormat>
  <Paragraphs>309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27</vt:i4>
      </vt:variant>
    </vt:vector>
  </HeadingPairs>
  <TitlesOfParts>
    <vt:vector size="35" baseType="lpstr">
      <vt:lpstr>Arial</vt:lpstr>
      <vt:lpstr>Calibri</vt:lpstr>
      <vt:lpstr>Cambria Math</vt:lpstr>
      <vt:lpstr>Constantia</vt:lpstr>
      <vt:lpstr>Wingdings 2</vt:lpstr>
      <vt:lpstr>Flow</vt:lpstr>
      <vt:lpstr>1_Custom Design</vt:lpstr>
      <vt:lpstr>Custom Design</vt:lpstr>
      <vt:lpstr>Hypothesis Tests Excel</vt:lpstr>
      <vt:lpstr>There are 5 steps</vt:lpstr>
      <vt:lpstr>Hypothesis Tests</vt:lpstr>
      <vt:lpstr>The rules for stating the hypothesis</vt:lpstr>
      <vt:lpstr>Stating the hypothesis</vt:lpstr>
      <vt:lpstr>Stating the Hypothesis</vt:lpstr>
      <vt:lpstr>Who has two tails?</vt:lpstr>
      <vt:lpstr>PowerPoint Presentation</vt:lpstr>
      <vt:lpstr>Set the confidence level</vt:lpstr>
      <vt:lpstr>Type I and Type II errors</vt:lpstr>
      <vt:lpstr>Determine the decision rule</vt:lpstr>
      <vt:lpstr>Decision rule examples</vt:lpstr>
      <vt:lpstr>Common decision rule z values</vt:lpstr>
      <vt:lpstr>PowerPoint Presentation</vt:lpstr>
      <vt:lpstr>Test statistic</vt:lpstr>
      <vt:lpstr>Z scores.</vt:lpstr>
      <vt:lpstr>Reject or don’t reject the null</vt:lpstr>
      <vt:lpstr>PowerPoint Presentation</vt:lpstr>
      <vt:lpstr>Reject? </vt:lpstr>
      <vt:lpstr>Conquer your world? </vt:lpstr>
      <vt:lpstr>Examples</vt:lpstr>
      <vt:lpstr>PowerPoint Presentation</vt:lpstr>
      <vt:lpstr>PowerPoint Presentation</vt:lpstr>
      <vt:lpstr>PowerPoint Presentation</vt:lpstr>
      <vt:lpstr>Summary</vt:lpstr>
      <vt:lpstr>Next lecture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Confidence Intervals</dc:title>
  <dc:creator>terry</dc:creator>
  <cp:lastModifiedBy>Terry James</cp:lastModifiedBy>
  <cp:revision>228</cp:revision>
  <cp:lastPrinted>2011-06-24T22:43:09Z</cp:lastPrinted>
  <dcterms:created xsi:type="dcterms:W3CDTF">2011-06-04T14:50:34Z</dcterms:created>
  <dcterms:modified xsi:type="dcterms:W3CDTF">2020-04-18T15:12:54Z</dcterms:modified>
</cp:coreProperties>
</file>