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3"/>
  </p:notesMasterIdLst>
  <p:sldIdLst>
    <p:sldId id="256" r:id="rId4"/>
    <p:sldId id="263" r:id="rId5"/>
    <p:sldId id="264" r:id="rId6"/>
    <p:sldId id="271" r:id="rId7"/>
    <p:sldId id="272" r:id="rId8"/>
    <p:sldId id="283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88" r:id="rId17"/>
    <p:sldId id="280" r:id="rId18"/>
    <p:sldId id="279" r:id="rId19"/>
    <p:sldId id="289" r:id="rId20"/>
    <p:sldId id="290" r:id="rId21"/>
    <p:sldId id="273" r:id="rId22"/>
    <p:sldId id="274" r:id="rId23"/>
    <p:sldId id="287" r:id="rId24"/>
    <p:sldId id="282" r:id="rId25"/>
    <p:sldId id="277" r:id="rId26"/>
    <p:sldId id="286" r:id="rId27"/>
    <p:sldId id="276" r:id="rId28"/>
    <p:sldId id="278" r:id="rId29"/>
    <p:sldId id="284" r:id="rId30"/>
    <p:sldId id="285" r:id="rId31"/>
    <p:sldId id="28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QNM222.May.2011\graphics.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 dirty="0"/>
              <a:t>Histogram of Grades for Statistics</a:t>
            </a:r>
            <a:r>
              <a:rPr lang="en-CA" baseline="0" dirty="0"/>
              <a:t> in 2010</a:t>
            </a:r>
            <a:endParaRPr lang="en-CA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3728249246621955E-2"/>
          <c:y val="0.11017016533099803"/>
          <c:w val="0.9092964421114027"/>
          <c:h val="0.75599490321879548"/>
        </c:manualLayout>
      </c:layout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Sheet10!$A$2:$A$9</c:f>
              <c:strCache>
                <c:ptCount val="8"/>
                <c:pt idx="0">
                  <c:v>55</c:v>
                </c:pt>
                <c:pt idx="1">
                  <c:v>60</c:v>
                </c:pt>
                <c:pt idx="2">
                  <c:v>65</c:v>
                </c:pt>
                <c:pt idx="3">
                  <c:v>70</c:v>
                </c:pt>
                <c:pt idx="4">
                  <c:v>75</c:v>
                </c:pt>
                <c:pt idx="5">
                  <c:v>80</c:v>
                </c:pt>
                <c:pt idx="6">
                  <c:v>90</c:v>
                </c:pt>
                <c:pt idx="7">
                  <c:v>More</c:v>
                </c:pt>
              </c:strCache>
            </c:strRef>
          </c:cat>
          <c:val>
            <c:numRef>
              <c:f>Sheet10!$B$2:$B$9</c:f>
              <c:numCache>
                <c:formatCode>General</c:formatCode>
                <c:ptCount val="8"/>
                <c:pt idx="0">
                  <c:v>53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5</c:v>
                </c:pt>
                <c:pt idx="6">
                  <c:v>17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D-410F-B0D9-0D8011F48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1861760"/>
        <c:axId val="71863680"/>
      </c:barChart>
      <c:catAx>
        <c:axId val="718617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Classes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71863680"/>
        <c:crosses val="autoZero"/>
        <c:auto val="1"/>
        <c:lblAlgn val="ctr"/>
        <c:lblOffset val="100"/>
        <c:noMultiLvlLbl val="0"/>
      </c:catAx>
      <c:valAx>
        <c:axId val="718636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1861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/>
              <a:t>Histogram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Sheet1!$D$6:$D$13</c:f>
              <c:strCache>
                <c:ptCount val="8"/>
                <c:pt idx="0">
                  <c:v>54</c:v>
                </c:pt>
                <c:pt idx="1">
                  <c:v>59</c:v>
                </c:pt>
                <c:pt idx="2">
                  <c:v>64</c:v>
                </c:pt>
                <c:pt idx="3">
                  <c:v>69</c:v>
                </c:pt>
                <c:pt idx="4">
                  <c:v>74</c:v>
                </c:pt>
                <c:pt idx="5">
                  <c:v>79</c:v>
                </c:pt>
                <c:pt idx="6">
                  <c:v>89</c:v>
                </c:pt>
                <c:pt idx="7">
                  <c:v>More</c:v>
                </c:pt>
              </c:strCache>
            </c:strRef>
          </c:cat>
          <c:val>
            <c:numRef>
              <c:f>Sheet1!$E$6:$E$13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4F-48AA-8289-69C91F492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359488"/>
        <c:axId val="25361408"/>
      </c:barChart>
      <c:catAx>
        <c:axId val="25359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Classes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5361408"/>
        <c:crosses val="autoZero"/>
        <c:auto val="1"/>
        <c:lblAlgn val="ctr"/>
        <c:lblOffset val="100"/>
        <c:noMultiLvlLbl val="0"/>
      </c:catAx>
      <c:valAx>
        <c:axId val="2536140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3594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/>
              <a:t>Histogram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Sheet1!$D$6:$D$13</c:f>
              <c:strCache>
                <c:ptCount val="8"/>
                <c:pt idx="0">
                  <c:v>F</c:v>
                </c:pt>
                <c:pt idx="1">
                  <c:v>D</c:v>
                </c:pt>
                <c:pt idx="2">
                  <c:v>64</c:v>
                </c:pt>
                <c:pt idx="3">
                  <c:v>69</c:v>
                </c:pt>
                <c:pt idx="4">
                  <c:v>74</c:v>
                </c:pt>
                <c:pt idx="5">
                  <c:v>79</c:v>
                </c:pt>
                <c:pt idx="6">
                  <c:v>89</c:v>
                </c:pt>
                <c:pt idx="7">
                  <c:v>More</c:v>
                </c:pt>
              </c:strCache>
            </c:strRef>
          </c:cat>
          <c:val>
            <c:numRef>
              <c:f>Sheet1!$E$6:$E$13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45-48F2-BF44-221E5A3C9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397120"/>
        <c:axId val="25399296"/>
      </c:barChart>
      <c:catAx>
        <c:axId val="253971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Classes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5399296"/>
        <c:crosses val="autoZero"/>
        <c:auto val="1"/>
        <c:lblAlgn val="ctr"/>
        <c:lblOffset val="100"/>
        <c:noMultiLvlLbl val="0"/>
      </c:catAx>
      <c:valAx>
        <c:axId val="253992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3971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baseline="0"/>
              <a:t>Bookstore Complaints per Month</a:t>
            </a:r>
          </a:p>
        </c:rich>
      </c:tx>
      <c:layout>
        <c:manualLayout>
          <c:xMode val="edge"/>
          <c:yMode val="edge"/>
          <c:x val="0.36830866627782638"/>
          <c:y val="4.2823715205389669E-2"/>
        </c:manualLayout>
      </c:layout>
      <c:overlay val="0"/>
      <c:spPr>
        <a:ln w="22225"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Frequency</c:v>
                </c:pt>
              </c:strCache>
            </c:strRef>
          </c:tx>
          <c:invertIfNegative val="0"/>
          <c:cat>
            <c:strRef>
              <c:f>Sheet1!$A$3:$A$6</c:f>
              <c:strCache>
                <c:ptCount val="4"/>
                <c:pt idx="0">
                  <c:v>Wait for cashier</c:v>
                </c:pt>
                <c:pt idx="1">
                  <c:v>Cost</c:v>
                </c:pt>
                <c:pt idx="2">
                  <c:v>Availability</c:v>
                </c:pt>
                <c:pt idx="3">
                  <c:v>Return policy</c:v>
                </c:pt>
              </c:strCache>
            </c:strRef>
          </c:cat>
          <c:val>
            <c:numRef>
              <c:f>Sheet1!$B$3:$B$6</c:f>
              <c:numCache>
                <c:formatCode>General</c:formatCode>
                <c:ptCount val="4"/>
                <c:pt idx="0">
                  <c:v>35</c:v>
                </c:pt>
                <c:pt idx="1">
                  <c:v>15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2A-4057-BF67-891BAA158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35488"/>
        <c:axId val="27937024"/>
      </c:barChart>
      <c:catAx>
        <c:axId val="27935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937024"/>
        <c:crosses val="autoZero"/>
        <c:auto val="1"/>
        <c:lblAlgn val="ctr"/>
        <c:lblOffset val="100"/>
        <c:noMultiLvlLbl val="0"/>
      </c:catAx>
      <c:valAx>
        <c:axId val="27937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935488"/>
        <c:crosses val="autoZero"/>
        <c:crossBetween val="between"/>
      </c:valAx>
    </c:plotArea>
    <c:legend>
      <c:legendPos val="l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Graphics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distribution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Given a 1000 rows of data, most people cannot see any useful information, just rows and rows of data.</a:t>
            </a:r>
          </a:p>
          <a:p>
            <a:r>
              <a:rPr lang="en-US" dirty="0"/>
              <a:t>A big list of data is called </a:t>
            </a:r>
            <a:r>
              <a:rPr lang="en-US" b="1" dirty="0"/>
              <a:t>raw data</a:t>
            </a:r>
            <a:r>
              <a:rPr lang="en-US" dirty="0"/>
              <a:t>.</a:t>
            </a:r>
          </a:p>
          <a:p>
            <a:r>
              <a:rPr lang="en-US" dirty="0"/>
              <a:t>How to start making sense of raw data ? </a:t>
            </a:r>
          </a:p>
          <a:p>
            <a:pPr lvl="1"/>
            <a:r>
              <a:rPr lang="en-US" b="1" dirty="0"/>
              <a:t>Summarize</a:t>
            </a:r>
            <a:r>
              <a:rPr lang="en-US" dirty="0"/>
              <a:t> data into categories called classes of data</a:t>
            </a:r>
          </a:p>
          <a:p>
            <a:pPr lvl="1"/>
            <a:r>
              <a:rPr lang="en-US" dirty="0"/>
              <a:t>The summarized categories is called a </a:t>
            </a:r>
            <a:r>
              <a:rPr lang="en-US" b="1" dirty="0"/>
              <a:t>frequency table</a:t>
            </a:r>
            <a:r>
              <a:rPr lang="en-US" dirty="0"/>
              <a:t>.</a:t>
            </a:r>
          </a:p>
          <a:p>
            <a:r>
              <a:rPr lang="en-US" dirty="0"/>
              <a:t>How many classes? </a:t>
            </a:r>
          </a:p>
          <a:p>
            <a:pPr lvl="1"/>
            <a:r>
              <a:rPr lang="en-US" dirty="0"/>
              <a:t>5 to 15 is helpful</a:t>
            </a:r>
          </a:p>
          <a:p>
            <a:pPr lvl="2"/>
            <a:r>
              <a:rPr lang="en-US" dirty="0"/>
              <a:t>Too few categories, and you lose important information.</a:t>
            </a:r>
          </a:p>
          <a:p>
            <a:pPr lvl="2"/>
            <a:r>
              <a:rPr lang="en-US" dirty="0"/>
              <a:t>Too many categories, more than 20, can overwhelms us with information</a:t>
            </a:r>
          </a:p>
          <a:p>
            <a:pPr marL="393192" lvl="1" indent="0">
              <a:buNone/>
            </a:pPr>
            <a:endParaRPr lang="en-US" dirty="0"/>
          </a:p>
          <a:p>
            <a:r>
              <a:rPr lang="en-US" dirty="0"/>
              <a:t>To avoid a common error, no overlaps between classes</a:t>
            </a:r>
          </a:p>
          <a:p>
            <a:endParaRPr lang="en-US" dirty="0"/>
          </a:p>
          <a:p>
            <a:pPr marL="393192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5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/>
              <a:t>What is wrong?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6440208"/>
              </p:ext>
            </p:extLst>
          </p:nvPr>
        </p:nvGraphicFramePr>
        <p:xfrm>
          <a:off x="395536" y="1700808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400" dirty="0"/>
                        <a:t>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/>
                        <a:t>80 to 100  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/>
                        <a:t>70 to 80    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/>
                        <a:t>60 to 70     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/>
                        <a:t>55</a:t>
                      </a:r>
                      <a:r>
                        <a:rPr lang="en-CA" sz="2400" baseline="0" dirty="0"/>
                        <a:t>  to 60    (D)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/>
                        <a:t>50 to 55     </a:t>
                      </a:r>
                      <a:r>
                        <a:rPr lang="en-CA" sz="2400" baseline="0" dirty="0"/>
                        <a:t> (</a:t>
                      </a:r>
                      <a:r>
                        <a:rPr lang="en-CA" sz="2400" dirty="0"/>
                        <a:t>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/>
                        <a:t>Less than 55  (F)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2736" y="5011590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Overlaps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000" dirty="0"/>
              <a:t>Where would you put 80 (in 80 to 100, or 70 to 80)?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000" dirty="0"/>
              <a:t>Using a ‘less’ or ‘more’ category may be wise to catch unexpected values?  </a:t>
            </a:r>
          </a:p>
        </p:txBody>
      </p:sp>
    </p:spTree>
    <p:extLst>
      <p:ext uri="{BB962C8B-B14F-4D97-AF65-F5344CB8AC3E}">
        <p14:creationId xmlns:p14="http://schemas.microsoft.com/office/powerpoint/2010/main" val="1159349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 fontScale="92500"/>
          </a:bodyPr>
          <a:lstStyle/>
          <a:p>
            <a:pPr marL="0" fontAlgn="t">
              <a:spcBef>
                <a:spcPts val="0"/>
              </a:spcBef>
            </a:pPr>
            <a:r>
              <a:rPr lang="en-CA" dirty="0"/>
              <a:t>Number of students who  got an A grade has </a:t>
            </a:r>
            <a:r>
              <a:rPr lang="en-CA" dirty="0">
                <a:solidFill>
                  <a:srgbClr val="FF0000"/>
                </a:solidFill>
              </a:rPr>
              <a:t>frequency</a:t>
            </a:r>
            <a:r>
              <a:rPr lang="en-CA" dirty="0"/>
              <a:t> of 5 </a:t>
            </a:r>
          </a:p>
          <a:p>
            <a:pPr marL="0" fontAlgn="t">
              <a:spcBef>
                <a:spcPts val="0"/>
              </a:spcBef>
            </a:pPr>
            <a:r>
              <a:rPr lang="en-CA" dirty="0"/>
              <a:t>The </a:t>
            </a:r>
            <a:r>
              <a:rPr lang="en-CA" dirty="0">
                <a:solidFill>
                  <a:srgbClr val="FF0000"/>
                </a:solidFill>
              </a:rPr>
              <a:t>class width (or class interval) </a:t>
            </a:r>
            <a:r>
              <a:rPr lang="en-CA" dirty="0"/>
              <a:t>is 20 for the A class.</a:t>
            </a:r>
          </a:p>
          <a:p>
            <a:pPr marL="895350" lvl="1" indent="-776288" fontAlgn="t">
              <a:spcBef>
                <a:spcPts val="0"/>
              </a:spcBef>
            </a:pPr>
            <a:r>
              <a:rPr lang="en-CA" dirty="0"/>
              <a:t>  100 – 80 = 20 </a:t>
            </a:r>
          </a:p>
          <a:p>
            <a:pPr marL="0" fontAlgn="t">
              <a:spcBef>
                <a:spcPts val="0"/>
              </a:spcBef>
            </a:pPr>
            <a:r>
              <a:rPr lang="en-CA" dirty="0"/>
              <a:t>The class width is 9 for the B grade class.</a:t>
            </a:r>
          </a:p>
          <a:p>
            <a:pPr marL="365760" lvl="1" fontAlgn="t">
              <a:spcBef>
                <a:spcPts val="0"/>
              </a:spcBef>
            </a:pPr>
            <a:r>
              <a:rPr lang="en-CA" dirty="0"/>
              <a:t>           79 – 70 =  9 </a:t>
            </a:r>
          </a:p>
          <a:p>
            <a:pPr marL="365760" lvl="1" fontAlgn="t">
              <a:spcBef>
                <a:spcPts val="0"/>
              </a:spcBef>
            </a:pPr>
            <a:endParaRPr lang="en-CA" dirty="0"/>
          </a:p>
          <a:p>
            <a:pPr marL="365760" lvl="1" fontAlgn="t">
              <a:spcBef>
                <a:spcPts val="0"/>
              </a:spcBef>
            </a:pPr>
            <a:r>
              <a:rPr lang="en-CA" dirty="0"/>
              <a:t>Class width = Upper class limit – lower class limit</a:t>
            </a:r>
          </a:p>
          <a:p>
            <a:pPr marL="365760" lvl="1" fontAlgn="t">
              <a:spcBef>
                <a:spcPts val="0"/>
              </a:spcBef>
            </a:pPr>
            <a:endParaRPr lang="en-CA" dirty="0"/>
          </a:p>
          <a:p>
            <a:pPr marL="365760" lvl="1" fontAlgn="t">
              <a:spcBef>
                <a:spcPts val="0"/>
              </a:spcBef>
            </a:pPr>
            <a:r>
              <a:rPr lang="en-CA" dirty="0"/>
              <a:t>The more classes you have, the smaller the width. </a:t>
            </a:r>
          </a:p>
          <a:p>
            <a:pPr marL="640080" lvl="2" fontAlgn="t">
              <a:spcBef>
                <a:spcPts val="0"/>
              </a:spcBef>
            </a:pPr>
            <a:r>
              <a:rPr lang="en-CA" dirty="0"/>
              <a:t>If you only have two classes of grades  (Pass or Fail), the class width will be very wide.  </a:t>
            </a:r>
          </a:p>
          <a:p>
            <a:pPr marL="365760" lvl="1" fontAlgn="t">
              <a:spcBef>
                <a:spcPts val="0"/>
              </a:spcBef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272303"/>
              </p:ext>
            </p:extLst>
          </p:nvPr>
        </p:nvGraphicFramePr>
        <p:xfrm>
          <a:off x="1475656" y="980728"/>
          <a:ext cx="5486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80 to 100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70 to 79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97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760"/>
                <a:ext cx="4042792" cy="505584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The number of classes to use is determined by how much data you collect.</a:t>
                </a:r>
              </a:p>
              <a:p>
                <a:r>
                  <a:rPr lang="en-CA" dirty="0"/>
                  <a:t>As a rough guide, take the square root of the number of data items. </a:t>
                </a:r>
                <a14:m>
                  <m:oMath xmlns:m="http://schemas.openxmlformats.org/officeDocument/2006/math">
                    <m:r>
                      <a:rPr lang="en-CA" i="1" smtClean="0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en-CA" dirty="0"/>
                  <a:t>30 = 5 classes or,</a:t>
                </a:r>
              </a:p>
              <a:p>
                <a:r>
                  <a:rPr lang="en-CA" dirty="0"/>
                  <a:t>you could use the table which adds 1 class as you double the  data items over 30.</a:t>
                </a:r>
              </a:p>
              <a:p>
                <a:r>
                  <a:rPr lang="en-CA" dirty="0"/>
                  <a:t>If the number of items does not fall exactly on 60 or 130, use the number of classes that is closest.  </a:t>
                </a:r>
              </a:p>
              <a:p>
                <a:pPr lvl="1"/>
                <a:r>
                  <a:rPr lang="en-CA" dirty="0"/>
                  <a:t>Given 90 data items, use 6 or 7 classes.</a:t>
                </a:r>
              </a:p>
              <a:p>
                <a:r>
                  <a:rPr lang="en-CA" dirty="0"/>
                  <a:t>Do not use more than 20 classes without a good reason because your table gets confusing if there are too many classes.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760"/>
                <a:ext cx="4042792" cy="5055840"/>
              </a:xfrm>
              <a:blipFill rotWithShape="1">
                <a:blip r:embed="rId2"/>
                <a:stretch>
                  <a:fillRect l="-905" t="-1687" r="-362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745964"/>
              </p:ext>
            </p:extLst>
          </p:nvPr>
        </p:nvGraphicFramePr>
        <p:xfrm>
          <a:off x="4644008" y="1196752"/>
          <a:ext cx="410445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Items of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Number of classes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30</a:t>
                      </a:r>
                      <a:r>
                        <a:rPr lang="en-CA" baseline="0" dirty="0"/>
                        <a:t> or less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16,000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268557" y="256490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755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Class width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With more classes, the class width gets smaller.</a:t>
                </a:r>
              </a:p>
              <a:p>
                <a:endParaRPr lang="en-CA" dirty="0"/>
              </a:p>
              <a:p>
                <a:r>
                  <a:rPr lang="en-CA" dirty="0"/>
                  <a:t>Class width = </a:t>
                </a:r>
                <a:r>
                  <a:rPr lang="en-CA" u="sng" dirty="0"/>
                  <a:t>Maximum data value – minimum value</a:t>
                </a:r>
              </a:p>
              <a:p>
                <a:pPr marL="0" indent="0">
                  <a:buNone/>
                </a:pPr>
                <a:r>
                  <a:rPr lang="en-CA" dirty="0"/>
                  <a:t>                                       Number classes </a:t>
                </a:r>
              </a:p>
              <a:p>
                <a:r>
                  <a:rPr lang="en-CA" dirty="0"/>
                  <a:t>Example: What class width should you use if you measure 55 students coming late to class. The </a:t>
                </a:r>
                <a:r>
                  <a:rPr lang="en-CA" b="1" dirty="0"/>
                  <a:t>minimum</a:t>
                </a:r>
                <a:r>
                  <a:rPr lang="en-CA" dirty="0"/>
                  <a:t> is 0 minutes for students on time, and </a:t>
                </a:r>
                <a:r>
                  <a:rPr lang="en-CA" b="1" dirty="0"/>
                  <a:t>maximum</a:t>
                </a:r>
                <a:r>
                  <a:rPr lang="en-CA" dirty="0"/>
                  <a:t> was 80 minutes for the most late student.   </a:t>
                </a:r>
              </a:p>
              <a:p>
                <a:r>
                  <a:rPr lang="en-CA" dirty="0"/>
                  <a:t>N = 55.  This is number of data items.</a:t>
                </a:r>
              </a:p>
              <a:p>
                <a:r>
                  <a:rPr lang="en-CA" dirty="0"/>
                  <a:t>Number classes is about 6 using table or </a:t>
                </a:r>
                <a14:m>
                  <m:oMath xmlns:m="http://schemas.openxmlformats.org/officeDocument/2006/math">
                    <m:r>
                      <a:rPr lang="en-CA" i="1"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en-CA" dirty="0"/>
                  <a:t>55 = 7 classes</a:t>
                </a:r>
              </a:p>
              <a:p>
                <a:r>
                  <a:rPr lang="en-CA" dirty="0"/>
                  <a:t>Class width = (80 – 0) / 7  = 11.42 minutes.</a:t>
                </a:r>
              </a:p>
              <a:p>
                <a:r>
                  <a:rPr lang="en-CA" b="1" dirty="0"/>
                  <a:t>Use formulas as guidelines only and adjust for ease of use.</a:t>
                </a:r>
              </a:p>
              <a:p>
                <a:r>
                  <a:rPr lang="en-CA" dirty="0"/>
                  <a:t>I would use 7 classes and a class width of 10 minutes. A table going up in groups of 10 is easier than 11.42. 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194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26339" y="4293096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796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Relative frequency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If 20 students got an A grade in the Summer and 30 got an A in Fall, are results improving? </a:t>
            </a:r>
          </a:p>
          <a:p>
            <a:pPr lvl="1"/>
            <a:r>
              <a:rPr lang="en-CA" dirty="0"/>
              <a:t>You cannot be sure; perhaps 200 students took the Summer course but 500 in the Fall.  </a:t>
            </a:r>
          </a:p>
          <a:p>
            <a:pPr lvl="1"/>
            <a:r>
              <a:rPr lang="en-CA" dirty="0"/>
              <a:t>You can </a:t>
            </a:r>
            <a:r>
              <a:rPr lang="en-CA" i="1" dirty="0"/>
              <a:t>compare results </a:t>
            </a:r>
            <a:r>
              <a:rPr lang="en-CA" dirty="0"/>
              <a:t>if you look at the ratio of success by using </a:t>
            </a:r>
            <a:r>
              <a:rPr lang="en-CA" b="1" dirty="0"/>
              <a:t>relative frequencies</a:t>
            </a:r>
            <a:r>
              <a:rPr lang="en-CA" dirty="0"/>
              <a:t>.</a:t>
            </a:r>
          </a:p>
          <a:p>
            <a:pPr lvl="2"/>
            <a:r>
              <a:rPr lang="en-CA" dirty="0"/>
              <a:t>Summer relative frequency 20/200 = 10%</a:t>
            </a:r>
          </a:p>
          <a:p>
            <a:pPr lvl="2"/>
            <a:r>
              <a:rPr lang="en-CA" dirty="0"/>
              <a:t>Fall relative frequency         30/500  = 6%</a:t>
            </a:r>
          </a:p>
          <a:p>
            <a:pPr lvl="2"/>
            <a:r>
              <a:rPr lang="en-CA" dirty="0"/>
              <a:t>Results were worse in the Fall despite the bigger count of 30 !</a:t>
            </a:r>
          </a:p>
          <a:p>
            <a:pPr lvl="1"/>
            <a:r>
              <a:rPr lang="en-CA" dirty="0"/>
              <a:t>Relative frequency is frequency of class divided by total number of data items (</a:t>
            </a:r>
            <a:r>
              <a:rPr lang="en-CA" dirty="0" err="1"/>
              <a:t>ie</a:t>
            </a:r>
            <a:r>
              <a:rPr lang="en-CA" dirty="0"/>
              <a:t>. n is the sample size).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6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2174129"/>
              </p:ext>
            </p:extLst>
          </p:nvPr>
        </p:nvGraphicFramePr>
        <p:xfrm>
          <a:off x="457200" y="1124744"/>
          <a:ext cx="8229600" cy="4562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3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r>
                        <a:rPr lang="en-CA" sz="2000" dirty="0"/>
                        <a:t>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Relative</a:t>
                      </a:r>
                      <a:r>
                        <a:rPr lang="en-CA" sz="2000" baseline="0" dirty="0"/>
                        <a:t> Frequency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413">
                <a:tc>
                  <a:txBody>
                    <a:bodyPr/>
                    <a:lstStyle/>
                    <a:p>
                      <a:r>
                        <a:rPr lang="en-CA" sz="2400" dirty="0"/>
                        <a:t>80 to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5/109 =.</a:t>
                      </a:r>
                      <a:r>
                        <a:rPr lang="en-CA" sz="2400" dirty="0"/>
                        <a:t>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413">
                <a:tc>
                  <a:txBody>
                    <a:bodyPr/>
                    <a:lstStyle/>
                    <a:p>
                      <a:r>
                        <a:rPr lang="en-CA" sz="2400" dirty="0"/>
                        <a:t>70 to 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20/109=.</a:t>
                      </a:r>
                      <a:r>
                        <a:rPr lang="en-CA" sz="2400" dirty="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413">
                <a:tc>
                  <a:txBody>
                    <a:bodyPr/>
                    <a:lstStyle/>
                    <a:p>
                      <a:r>
                        <a:rPr lang="en-CA" sz="2400" dirty="0"/>
                        <a:t>60 to 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19/109=.</a:t>
                      </a:r>
                      <a:r>
                        <a:rPr lang="en-CA" sz="2400" dirty="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413">
                <a:tc>
                  <a:txBody>
                    <a:bodyPr/>
                    <a:lstStyle/>
                    <a:p>
                      <a:r>
                        <a:rPr lang="en-CA" sz="2400" dirty="0"/>
                        <a:t>55</a:t>
                      </a:r>
                      <a:r>
                        <a:rPr lang="en-CA" sz="2400" baseline="0" dirty="0"/>
                        <a:t>  to 59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16/109=.</a:t>
                      </a:r>
                      <a:r>
                        <a:rPr lang="en-CA" sz="2400" dirty="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413">
                <a:tc>
                  <a:txBody>
                    <a:bodyPr/>
                    <a:lstStyle/>
                    <a:p>
                      <a:r>
                        <a:rPr lang="en-CA" sz="2400" dirty="0"/>
                        <a:t>Less 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49/109=.</a:t>
                      </a:r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413">
                <a:tc>
                  <a:txBody>
                    <a:bodyPr/>
                    <a:lstStyle/>
                    <a:p>
                      <a:r>
                        <a:rPr lang="en-CA" sz="2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17935" y="5733256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Depending on rounding, your relative frequency may sum to 99% or 101% rather than 100% (this is acceptable if it is due to rounding and not errors.)</a:t>
            </a:r>
          </a:p>
        </p:txBody>
      </p:sp>
    </p:spTree>
    <p:extLst>
      <p:ext uri="{BB962C8B-B14F-4D97-AF65-F5344CB8AC3E}">
        <p14:creationId xmlns:p14="http://schemas.microsoft.com/office/powerpoint/2010/main" val="1247160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Cumulative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</a:t>
            </a:r>
            <a:r>
              <a:rPr lang="en-CA" b="1" dirty="0"/>
              <a:t>cumulative frequency </a:t>
            </a:r>
            <a:r>
              <a:rPr lang="en-CA" dirty="0"/>
              <a:t>adds up frequency counts</a:t>
            </a:r>
          </a:p>
          <a:p>
            <a:r>
              <a:rPr lang="en-CA" dirty="0"/>
              <a:t>A </a:t>
            </a:r>
            <a:r>
              <a:rPr lang="en-CA" b="1" dirty="0"/>
              <a:t>cumulative relative frequency </a:t>
            </a:r>
            <a:r>
              <a:rPr lang="en-CA" dirty="0"/>
              <a:t>adds up relative frequency counts.</a:t>
            </a:r>
          </a:p>
          <a:p>
            <a:endParaRPr lang="en-CA" dirty="0"/>
          </a:p>
          <a:p>
            <a:r>
              <a:rPr lang="en-CA" dirty="0"/>
              <a:t>Do we add from the bottom up or the top down?</a:t>
            </a:r>
          </a:p>
          <a:p>
            <a:pPr lvl="1"/>
            <a:r>
              <a:rPr lang="en-CA" dirty="0"/>
              <a:t>Both are correct, it depends on what interests you.</a:t>
            </a:r>
          </a:p>
          <a:p>
            <a:pPr lvl="1"/>
            <a:endParaRPr lang="en-CA" dirty="0"/>
          </a:p>
          <a:p>
            <a:r>
              <a:rPr lang="en-CA" dirty="0"/>
              <a:t>For the grades example, do you care about how well students are doing or how badly?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591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181771"/>
              </p:ext>
            </p:extLst>
          </p:nvPr>
        </p:nvGraphicFramePr>
        <p:xfrm>
          <a:off x="395536" y="908721"/>
          <a:ext cx="8229600" cy="4608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9561">
                <a:tc>
                  <a:txBody>
                    <a:bodyPr/>
                    <a:lstStyle/>
                    <a:p>
                      <a:r>
                        <a:rPr lang="en-CA" sz="2000" dirty="0"/>
                        <a:t>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Relative</a:t>
                      </a:r>
                      <a:r>
                        <a:rPr lang="en-CA" sz="2000" baseline="0" dirty="0"/>
                        <a:t> Frequency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Cumulative Frequency</a:t>
                      </a:r>
                    </a:p>
                    <a:p>
                      <a:r>
                        <a:rPr lang="en-CA" dirty="0"/>
                        <a:t>(</a:t>
                      </a:r>
                      <a:r>
                        <a:rPr lang="en-CA" dirty="0">
                          <a:solidFill>
                            <a:srgbClr val="FFFF00"/>
                          </a:solidFill>
                        </a:rPr>
                        <a:t>More-than</a:t>
                      </a:r>
                      <a:r>
                        <a:rPr lang="en-CA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Cumulative relative</a:t>
                      </a:r>
                      <a:r>
                        <a:rPr lang="en-CA" baseline="0" dirty="0"/>
                        <a:t> frequency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80 to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70 to 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25</a:t>
                      </a:r>
                      <a:r>
                        <a:rPr lang="en-CA" dirty="0"/>
                        <a:t>    (5+20)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0.229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60 to 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44</a:t>
                      </a:r>
                      <a:r>
                        <a:rPr lang="en-CA" dirty="0"/>
                        <a:t>   (25+19)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0.404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55</a:t>
                      </a:r>
                      <a:r>
                        <a:rPr lang="en-CA" sz="2400" baseline="0" dirty="0"/>
                        <a:t>  to 59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60</a:t>
                      </a:r>
                      <a:r>
                        <a:rPr lang="en-CA" dirty="0"/>
                        <a:t>   (44+16)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0.550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Less 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109</a:t>
                      </a:r>
                      <a:r>
                        <a:rPr lang="en-CA" dirty="0"/>
                        <a:t>  (60+49)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573325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Note: the addition is normally not shown (for instruction purposes only).</a:t>
            </a:r>
          </a:p>
        </p:txBody>
      </p:sp>
    </p:spTree>
    <p:extLst>
      <p:ext uri="{BB962C8B-B14F-4D97-AF65-F5344CB8AC3E}">
        <p14:creationId xmlns:p14="http://schemas.microsoft.com/office/powerpoint/2010/main" val="2041139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Cumulative Less-than or More-than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frequencies in the previous slide were accumulated from the first category down.  </a:t>
            </a:r>
          </a:p>
          <a:p>
            <a:pPr lvl="1"/>
            <a:r>
              <a:rPr lang="en-CA" dirty="0"/>
              <a:t>With this method, you can easily ask how many students got more-than a 70 or 60?</a:t>
            </a:r>
          </a:p>
          <a:p>
            <a:r>
              <a:rPr lang="en-CA" dirty="0"/>
              <a:t>You can also accumulate from the bottom category up</a:t>
            </a:r>
          </a:p>
          <a:p>
            <a:pPr lvl="1"/>
            <a:r>
              <a:rPr lang="en-CA" dirty="0"/>
              <a:t>With this method, you can easily ask how many students got less than a 60 or 55?</a:t>
            </a:r>
          </a:p>
          <a:p>
            <a:r>
              <a:rPr lang="en-CA" dirty="0"/>
              <a:t>Use the approach that suits the type of questions you want to answer.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31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08336"/>
              </p:ext>
            </p:extLst>
          </p:nvPr>
        </p:nvGraphicFramePr>
        <p:xfrm>
          <a:off x="395536" y="908721"/>
          <a:ext cx="8229600" cy="4608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9561">
                <a:tc>
                  <a:txBody>
                    <a:bodyPr/>
                    <a:lstStyle/>
                    <a:p>
                      <a:r>
                        <a:rPr lang="en-CA" sz="2000" dirty="0"/>
                        <a:t>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Relative</a:t>
                      </a:r>
                      <a:r>
                        <a:rPr lang="en-CA" sz="2000" baseline="0" dirty="0"/>
                        <a:t> Frequency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Cumulative Frequency</a:t>
                      </a:r>
                    </a:p>
                    <a:p>
                      <a:r>
                        <a:rPr lang="en-CA" dirty="0"/>
                        <a:t>(</a:t>
                      </a:r>
                      <a:r>
                        <a:rPr lang="en-CA" dirty="0">
                          <a:solidFill>
                            <a:srgbClr val="FFFF00"/>
                          </a:solidFill>
                        </a:rPr>
                        <a:t>Less-than</a:t>
                      </a:r>
                      <a:r>
                        <a:rPr lang="en-CA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Cumulative relative</a:t>
                      </a:r>
                      <a:r>
                        <a:rPr lang="en-CA" baseline="0" dirty="0"/>
                        <a:t> frequency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80 to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70 to 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0.954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60 to 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84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0.771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55</a:t>
                      </a:r>
                      <a:r>
                        <a:rPr lang="en-CA" sz="2400" baseline="0" dirty="0"/>
                        <a:t>  to 59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lang="en-CA" sz="2400" dirty="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65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0.596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Less 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.</a:t>
                      </a:r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49</a:t>
                      </a:r>
                      <a:r>
                        <a:rPr lang="en-CA" dirty="0"/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C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.450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492">
                <a:tc>
                  <a:txBody>
                    <a:bodyPr/>
                    <a:lstStyle/>
                    <a:p>
                      <a:r>
                        <a:rPr lang="en-CA" sz="2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573325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Note: the addition is normally not shown (for instruction purposes only).</a:t>
            </a:r>
          </a:p>
        </p:txBody>
      </p:sp>
    </p:spTree>
    <p:extLst>
      <p:ext uri="{BB962C8B-B14F-4D97-AF65-F5344CB8AC3E}">
        <p14:creationId xmlns:p14="http://schemas.microsoft.com/office/powerpoint/2010/main" val="2240263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08112"/>
          </a:xfrm>
        </p:spPr>
        <p:txBody>
          <a:bodyPr/>
          <a:lstStyle/>
          <a:p>
            <a:r>
              <a:rPr lang="en-CA" dirty="0"/>
              <a:t>Common graphical methods 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Autofit/>
          </a:bodyPr>
          <a:lstStyle/>
          <a:p>
            <a:r>
              <a:rPr lang="en-CA" sz="1800" b="1" u="sng" dirty="0"/>
              <a:t>Histogram</a:t>
            </a:r>
            <a:r>
              <a:rPr lang="en-CA" sz="1800" b="1" dirty="0"/>
              <a:t> </a:t>
            </a:r>
          </a:p>
          <a:p>
            <a:pPr lvl="1"/>
            <a:r>
              <a:rPr lang="en-CA" sz="1600" dirty="0"/>
              <a:t>An excellent first graphic to see if the shape looks symmetrical and bell-shaped indicating a normal distribution.</a:t>
            </a:r>
          </a:p>
          <a:p>
            <a:pPr lvl="1"/>
            <a:r>
              <a:rPr lang="en-CA" sz="1600" dirty="0"/>
              <a:t>Similar to a bar chart, but no gaps between the bars</a:t>
            </a:r>
          </a:p>
          <a:p>
            <a:pPr lvl="1"/>
            <a:r>
              <a:rPr lang="en-CA" sz="1600" dirty="0"/>
              <a:t>Usually quantitative, continuous data. </a:t>
            </a:r>
          </a:p>
          <a:p>
            <a:r>
              <a:rPr lang="en-CA" sz="1800" b="1" u="sng" dirty="0"/>
              <a:t>Scatter Diagram</a:t>
            </a:r>
          </a:p>
          <a:p>
            <a:pPr lvl="1"/>
            <a:r>
              <a:rPr lang="en-CA" sz="1600" dirty="0"/>
              <a:t>An excellent first graphic to test if two variables form a straight line relationship</a:t>
            </a:r>
          </a:p>
          <a:p>
            <a:pPr lvl="1"/>
            <a:r>
              <a:rPr lang="en-CA" sz="1600" dirty="0"/>
              <a:t>Is the relationship positive or negative?  Is the slope strong?</a:t>
            </a:r>
          </a:p>
          <a:p>
            <a:pPr lvl="1"/>
            <a:r>
              <a:rPr lang="en-CA" sz="1600" dirty="0"/>
              <a:t>We study this graphic when we look at Correlation and Regression</a:t>
            </a:r>
          </a:p>
          <a:p>
            <a:pPr lvl="1"/>
            <a:endParaRPr lang="en-CA" sz="1600" dirty="0"/>
          </a:p>
          <a:p>
            <a:r>
              <a:rPr lang="en-CA" sz="1800" b="1" u="sng" dirty="0"/>
              <a:t>Stem and Leaf</a:t>
            </a:r>
          </a:p>
          <a:p>
            <a:pPr lvl="1"/>
            <a:r>
              <a:rPr lang="en-CA" sz="1600" dirty="0"/>
              <a:t>Similar to a Histogram but shows the actual values within any class</a:t>
            </a:r>
          </a:p>
          <a:p>
            <a:r>
              <a:rPr lang="en-CA" sz="1800" b="1" u="sng" dirty="0"/>
              <a:t>Dot plot</a:t>
            </a:r>
          </a:p>
          <a:p>
            <a:pPr lvl="1"/>
            <a:r>
              <a:rPr lang="en-CA" sz="1600" dirty="0"/>
              <a:t>A quick method when your dataset is small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80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Graphic Methods - 2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1800" dirty="0" err="1"/>
              <a:t>Ogive</a:t>
            </a:r>
            <a:endParaRPr lang="en-CA" sz="1800" dirty="0"/>
          </a:p>
          <a:p>
            <a:pPr lvl="1"/>
            <a:r>
              <a:rPr lang="en-CA" sz="1600" dirty="0"/>
              <a:t>Graph of the cumulative frequency </a:t>
            </a:r>
          </a:p>
          <a:p>
            <a:r>
              <a:rPr lang="en-CA" sz="1800" dirty="0"/>
              <a:t>Bar chart</a:t>
            </a:r>
          </a:p>
          <a:p>
            <a:pPr lvl="1"/>
            <a:r>
              <a:rPr lang="en-CA" sz="1600" dirty="0"/>
              <a:t>Similar to a histogram, but has gaps or space between the bars</a:t>
            </a:r>
          </a:p>
          <a:p>
            <a:pPr lvl="1"/>
            <a:r>
              <a:rPr lang="en-CA" sz="1600" dirty="0"/>
              <a:t>Often used for nominal, qualitative data</a:t>
            </a:r>
          </a:p>
          <a:p>
            <a:r>
              <a:rPr lang="en-CA" sz="1800" dirty="0"/>
              <a:t>Pareto</a:t>
            </a:r>
          </a:p>
          <a:p>
            <a:pPr lvl="1"/>
            <a:r>
              <a:rPr lang="en-CA" sz="1600" dirty="0"/>
              <a:t>Bar chart with the bars sorted from largest to smallest.</a:t>
            </a:r>
          </a:p>
          <a:p>
            <a:pPr lvl="1"/>
            <a:r>
              <a:rPr lang="en-CA" sz="1600" dirty="0"/>
              <a:t>80:20 rule – a few issues can cause most of the problems</a:t>
            </a:r>
          </a:p>
          <a:p>
            <a:r>
              <a:rPr lang="en-CA" sz="1800" dirty="0"/>
              <a:t>Line chart</a:t>
            </a:r>
          </a:p>
          <a:p>
            <a:pPr lvl="1"/>
            <a:r>
              <a:rPr lang="en-CA" sz="1600" dirty="0"/>
              <a:t>Show trends over time</a:t>
            </a:r>
          </a:p>
          <a:p>
            <a:r>
              <a:rPr lang="en-CA" sz="1800" dirty="0"/>
              <a:t>Pie chart</a:t>
            </a:r>
          </a:p>
          <a:p>
            <a:pPr lvl="1"/>
            <a:r>
              <a:rPr lang="en-CA" sz="1600" dirty="0"/>
              <a:t>Show proportions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12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Histogram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The following slide shows a histogram of 100 randomly generated numbers between 0 and 100</a:t>
            </a:r>
          </a:p>
          <a:p>
            <a:r>
              <a:rPr lang="en-CA" dirty="0"/>
              <a:t>With 100 numbers, we should use 6 or 7 classes according to our table using the doubling method (called the K</a:t>
            </a:r>
            <a:r>
              <a:rPr lang="en-CA" baseline="30000" dirty="0"/>
              <a:t>2</a:t>
            </a:r>
            <a:r>
              <a:rPr lang="en-CA" dirty="0"/>
              <a:t> method)</a:t>
            </a:r>
          </a:p>
          <a:p>
            <a:r>
              <a:rPr lang="en-CA" dirty="0"/>
              <a:t>If we pretend these are grades, we can pick classes of 90 to 100 for A+, 80 to 89 for A, 75 to 79 for B+ and so on.</a:t>
            </a:r>
          </a:p>
          <a:p>
            <a:r>
              <a:rPr lang="en-CA" dirty="0"/>
              <a:t>It is smart to have a </a:t>
            </a:r>
            <a:r>
              <a:rPr lang="en-CA" dirty="0">
                <a:solidFill>
                  <a:srgbClr val="FF0000"/>
                </a:solidFill>
              </a:rPr>
              <a:t>More</a:t>
            </a:r>
            <a:r>
              <a:rPr lang="en-CA" dirty="0"/>
              <a:t> category and a </a:t>
            </a:r>
            <a:r>
              <a:rPr lang="en-CA" dirty="0">
                <a:solidFill>
                  <a:srgbClr val="FF0000"/>
                </a:solidFill>
              </a:rPr>
              <a:t>Less</a:t>
            </a:r>
            <a:r>
              <a:rPr lang="en-CA" dirty="0"/>
              <a:t> category just in case for some unexpected reason you get a larger number than expected.  </a:t>
            </a:r>
          </a:p>
          <a:p>
            <a:pPr lvl="1"/>
            <a:r>
              <a:rPr lang="en-CA" dirty="0"/>
              <a:t>For example, Student scores 100% plus a bonus of 1%.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87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Histogram </a:t>
            </a:r>
            <a:r>
              <a:rPr lang="en-CA" sz="3600" dirty="0"/>
              <a:t>n = 100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2281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1316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en-CA" dirty="0"/>
              <a:t>Creating a Histogram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CA" sz="2000" dirty="0"/>
              <a:t>Excel: Click </a:t>
            </a:r>
            <a:r>
              <a:rPr lang="en-CA" sz="2000" b="1" dirty="0"/>
              <a:t>Data, Data Analysis, Histogram </a:t>
            </a:r>
            <a:endParaRPr lang="en-CA" sz="2000" dirty="0"/>
          </a:p>
          <a:p>
            <a:r>
              <a:rPr lang="en-CA" sz="2000" dirty="0"/>
              <a:t>Input Range:  Enter cells containing data: A1:A15</a:t>
            </a:r>
          </a:p>
          <a:p>
            <a:r>
              <a:rPr lang="en-CA" sz="2000" dirty="0"/>
              <a:t>Bin Range:      Enter the upper value for each class you want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877666"/>
              </p:ext>
            </p:extLst>
          </p:nvPr>
        </p:nvGraphicFramePr>
        <p:xfrm>
          <a:off x="827584" y="2924944"/>
          <a:ext cx="1219200" cy="2758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Grades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Classes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34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34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56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66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>
                        <a:buClr>
                          <a:schemeClr val="accent1"/>
                        </a:buClr>
                        <a:buSzPts val="1100"/>
                        <a:buFont typeface="Calibri"/>
                        <a:buNone/>
                      </a:pPr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70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77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90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93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122022"/>
              </p:ext>
            </p:extLst>
          </p:nvPr>
        </p:nvGraphicFramePr>
        <p:xfrm>
          <a:off x="2339752" y="2996952"/>
          <a:ext cx="5486400" cy="2019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>
                          <a:effectLst/>
                        </a:rPr>
                        <a:t>Classes</a:t>
                      </a:r>
                      <a:endParaRPr lang="en-CA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>
                          <a:effectLst/>
                        </a:rPr>
                        <a:t>Frequency</a:t>
                      </a:r>
                      <a:endParaRPr lang="en-CA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89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More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79478676"/>
              </p:ext>
            </p:extLst>
          </p:nvPr>
        </p:nvGraphicFramePr>
        <p:xfrm>
          <a:off x="3923928" y="2924944"/>
          <a:ext cx="410445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7224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957114"/>
              </p:ext>
            </p:extLst>
          </p:nvPr>
        </p:nvGraphicFramePr>
        <p:xfrm>
          <a:off x="395536" y="980729"/>
          <a:ext cx="691276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5616" y="3717032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Click on the Label </a:t>
            </a:r>
            <a:r>
              <a:rPr lang="en-CA" b="1" dirty="0"/>
              <a:t>Histogram</a:t>
            </a:r>
            <a:r>
              <a:rPr lang="en-CA" dirty="0"/>
              <a:t> and write a better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444660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Right Click within one of the bars, click </a:t>
            </a:r>
            <a:r>
              <a:rPr lang="en-CA" b="1" dirty="0"/>
              <a:t>Format Data Series</a:t>
            </a:r>
            <a:r>
              <a:rPr lang="en-CA" dirty="0"/>
              <a:t>, Slide </a:t>
            </a:r>
            <a:r>
              <a:rPr lang="en-CA" b="1" dirty="0"/>
              <a:t>Gap Width </a:t>
            </a:r>
            <a:r>
              <a:rPr lang="en-CA" dirty="0"/>
              <a:t>to No Gap.</a:t>
            </a:r>
          </a:p>
        </p:txBody>
      </p:sp>
    </p:spTree>
    <p:extLst>
      <p:ext uri="{BB962C8B-B14F-4D97-AF65-F5344CB8AC3E}">
        <p14:creationId xmlns:p14="http://schemas.microsoft.com/office/powerpoint/2010/main" val="3126350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Stem and Leaf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When using classes, we can lose the details.</a:t>
            </a:r>
          </a:p>
          <a:p>
            <a:r>
              <a:rPr lang="en-CA" dirty="0"/>
              <a:t>We know how many students got an A and fell into the first class, but we don’t know if they got 81% or 100%</a:t>
            </a:r>
          </a:p>
          <a:p>
            <a:r>
              <a:rPr lang="en-CA" dirty="0"/>
              <a:t>Stem and Leaf shows the classes, each value in the class, and one can see the pattern of how data was distributed. </a:t>
            </a:r>
          </a:p>
          <a:p>
            <a:r>
              <a:rPr lang="en-CA" dirty="0"/>
              <a:t>We use two groupings: stem and leaf.</a:t>
            </a:r>
          </a:p>
          <a:p>
            <a:r>
              <a:rPr lang="en-CA" dirty="0"/>
              <a:t>Given this data: 73, 82, 85, 87, 91 </a:t>
            </a:r>
          </a:p>
          <a:p>
            <a:pPr lvl="1"/>
            <a:r>
              <a:rPr lang="en-CA" dirty="0"/>
              <a:t>Stem is 7, leaf is 3  for 73</a:t>
            </a:r>
          </a:p>
          <a:p>
            <a:pPr lvl="1"/>
            <a:r>
              <a:rPr lang="en-CA" dirty="0"/>
              <a:t>Stem is 8, leaf is 2  for 82</a:t>
            </a:r>
          </a:p>
          <a:p>
            <a:pPr lvl="1"/>
            <a:r>
              <a:rPr lang="en-CA" dirty="0"/>
              <a:t>Stem is 8, leaf is 5  for 85</a:t>
            </a:r>
          </a:p>
          <a:p>
            <a:pPr lvl="1"/>
            <a:r>
              <a:rPr lang="en-CA" dirty="0"/>
              <a:t>Stem is 9, leaf is 1  for 91</a:t>
            </a:r>
          </a:p>
          <a:p>
            <a:pPr lvl="1"/>
            <a:endParaRPr lang="en-CA" dirty="0"/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40151" y="4365104"/>
            <a:ext cx="2015819" cy="166199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A" b="1" u="sng" dirty="0"/>
              <a:t>Stem and Leaf</a:t>
            </a:r>
          </a:p>
          <a:p>
            <a:pPr marL="342900" indent="-342900">
              <a:buAutoNum type="arabicPlain" startAt="7"/>
            </a:pPr>
            <a:r>
              <a:rPr lang="en-CA" sz="2800" dirty="0"/>
              <a:t>3</a:t>
            </a:r>
          </a:p>
          <a:p>
            <a:pPr marL="342900" indent="-342900">
              <a:buAutoNum type="arabicPlain" startAt="7"/>
            </a:pPr>
            <a:r>
              <a:rPr lang="en-CA" sz="2800" dirty="0"/>
              <a:t>2  5  7</a:t>
            </a:r>
          </a:p>
          <a:p>
            <a:pPr marL="342900" indent="-342900">
              <a:buAutoNum type="arabicPlain" startAt="7"/>
            </a:pPr>
            <a:r>
              <a:rPr lang="en-CA" sz="28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1447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Stem and Leaf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Data .11, .14, .36, .37, .78</a:t>
            </a:r>
          </a:p>
          <a:p>
            <a:r>
              <a:rPr lang="en-CA" sz="2800" dirty="0"/>
              <a:t>Make stem 1 decimal, leaf is 2</a:t>
            </a:r>
            <a:r>
              <a:rPr lang="en-CA" sz="2800" baseline="30000" dirty="0"/>
              <a:t>nd</a:t>
            </a:r>
            <a:r>
              <a:rPr lang="en-CA" sz="2800" dirty="0"/>
              <a:t> decimal point</a:t>
            </a:r>
            <a:endParaRPr lang="en-CA" dirty="0"/>
          </a:p>
          <a:p>
            <a:r>
              <a:rPr lang="en-CA" u="sng" dirty="0"/>
              <a:t>Stem and Leaf</a:t>
            </a:r>
            <a:r>
              <a:rPr lang="en-CA" sz="1900" dirty="0"/>
              <a:t>     </a:t>
            </a:r>
            <a:endParaRPr lang="en-CA" dirty="0"/>
          </a:p>
          <a:p>
            <a:pPr marL="393192" lvl="1" indent="0">
              <a:buNone/>
            </a:pPr>
            <a:r>
              <a:rPr lang="en-CA" sz="3100" dirty="0"/>
              <a:t>.1     1  4</a:t>
            </a:r>
          </a:p>
          <a:p>
            <a:pPr marL="393192" lvl="1" indent="0">
              <a:buNone/>
            </a:pPr>
            <a:r>
              <a:rPr lang="en-CA" sz="3100" dirty="0"/>
              <a:t>.3    6  7</a:t>
            </a:r>
          </a:p>
          <a:p>
            <a:pPr marL="393192" lvl="1" indent="0">
              <a:buNone/>
            </a:pPr>
            <a:r>
              <a:rPr lang="en-CA" sz="3100" dirty="0"/>
              <a:t>.7    8</a:t>
            </a:r>
          </a:p>
          <a:p>
            <a:pPr marL="393192" lvl="1" indent="0">
              <a:buNone/>
            </a:pPr>
            <a:endParaRPr lang="en-CA" dirty="0"/>
          </a:p>
          <a:p>
            <a:r>
              <a:rPr lang="en-CA" dirty="0"/>
              <a:t>Data $35135, $35216, $46254, $52046, 52,788, $87400</a:t>
            </a:r>
          </a:p>
          <a:p>
            <a:r>
              <a:rPr lang="en-CA" dirty="0"/>
              <a:t>Make stem tens of thousands, decimal is in hundreds</a:t>
            </a:r>
          </a:p>
          <a:p>
            <a:r>
              <a:rPr lang="en-CA" u="sng" dirty="0"/>
              <a:t>Stem and Leaf</a:t>
            </a:r>
          </a:p>
          <a:p>
            <a:pPr marL="365760" lvl="1" indent="0">
              <a:buNone/>
            </a:pPr>
            <a:r>
              <a:rPr lang="en-CA" sz="2900" dirty="0"/>
              <a:t>35     1  2</a:t>
            </a:r>
          </a:p>
          <a:p>
            <a:pPr marL="365760" lvl="1" indent="0">
              <a:buNone/>
            </a:pPr>
            <a:r>
              <a:rPr lang="en-CA" sz="2900" dirty="0"/>
              <a:t>46    3</a:t>
            </a:r>
          </a:p>
          <a:p>
            <a:pPr marL="365760" lvl="1" indent="0">
              <a:buNone/>
            </a:pPr>
            <a:r>
              <a:rPr lang="en-CA" sz="2900" dirty="0"/>
              <a:t>52    0  8</a:t>
            </a:r>
          </a:p>
          <a:p>
            <a:pPr marL="365760" lvl="1" indent="0">
              <a:buNone/>
            </a:pPr>
            <a:r>
              <a:rPr lang="en-CA" sz="2900" dirty="0"/>
              <a:t>87    4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16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Dot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149704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Like Stem and Leaf, a dot plot is a quick way to see a pattern when your dataset is small</a:t>
            </a:r>
          </a:p>
          <a:p>
            <a:r>
              <a:rPr lang="en-CA" dirty="0"/>
              <a:t>Excel has no Dot Plot chart so use another package or,</a:t>
            </a:r>
          </a:p>
          <a:p>
            <a:r>
              <a:rPr lang="en-CA" dirty="0"/>
              <a:t>Draw a horizontal line in Word, fill in the scale, place dots where your data occurs. Stack dots if data values repeat, Copy and Paste into Excel.</a:t>
            </a:r>
          </a:p>
          <a:p>
            <a:r>
              <a:rPr lang="en-CA" i="1" dirty="0"/>
              <a:t>Example</a:t>
            </a:r>
            <a:r>
              <a:rPr lang="en-CA" dirty="0"/>
              <a:t>: Number of pens or pencils per student.</a:t>
            </a:r>
          </a:p>
          <a:p>
            <a:pPr lvl="1"/>
            <a:r>
              <a:rPr lang="en-CA" dirty="0"/>
              <a:t>5, 9, 0, 2, 3, 7, 5</a:t>
            </a:r>
          </a:p>
          <a:p>
            <a:r>
              <a:rPr lang="en-CA" dirty="0"/>
              <a:t>Scale evenly between 0 the minimum and 9 the maximum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763688" y="5661248"/>
            <a:ext cx="4248472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63688" y="580526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0     1     2     3     4     5     6     7     8     9     10</a:t>
            </a:r>
          </a:p>
        </p:txBody>
      </p:sp>
      <p:sp>
        <p:nvSpPr>
          <p:cNvPr id="10" name="Oval 9"/>
          <p:cNvSpPr/>
          <p:nvPr/>
        </p:nvSpPr>
        <p:spPr>
          <a:xfrm>
            <a:off x="1907704" y="5445224"/>
            <a:ext cx="45719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 flipH="1">
            <a:off x="2664518" y="5445224"/>
            <a:ext cx="45719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/>
          <p:cNvSpPr/>
          <p:nvPr/>
        </p:nvSpPr>
        <p:spPr>
          <a:xfrm flipV="1">
            <a:off x="3811724" y="5392452"/>
            <a:ext cx="468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/>
          <p:cNvSpPr/>
          <p:nvPr/>
        </p:nvSpPr>
        <p:spPr>
          <a:xfrm flipV="1">
            <a:off x="5436096" y="5376127"/>
            <a:ext cx="468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Oval 14"/>
          <p:cNvSpPr/>
          <p:nvPr/>
        </p:nvSpPr>
        <p:spPr>
          <a:xfrm flipH="1">
            <a:off x="2987824" y="5431825"/>
            <a:ext cx="468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Oval 15"/>
          <p:cNvSpPr/>
          <p:nvPr/>
        </p:nvSpPr>
        <p:spPr>
          <a:xfrm>
            <a:off x="4644008" y="5332204"/>
            <a:ext cx="468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6"/>
          <p:cNvSpPr/>
          <p:nvPr/>
        </p:nvSpPr>
        <p:spPr>
          <a:xfrm>
            <a:off x="3819484" y="5157192"/>
            <a:ext cx="46800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0469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Ogive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88840"/>
            <a:ext cx="6984775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584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Bar Chart – showing a count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Click </a:t>
            </a:r>
            <a:r>
              <a:rPr lang="en-CA" b="1" dirty="0"/>
              <a:t>Insert, Chart, Column </a:t>
            </a:r>
            <a:r>
              <a:rPr lang="en-CA" dirty="0"/>
              <a:t>to create a bar chart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6480720" cy="317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1084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/>
              <a:t>Pareto – sorted high to low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217921"/>
              </p:ext>
            </p:extLst>
          </p:nvPr>
        </p:nvGraphicFramePr>
        <p:xfrm>
          <a:off x="107504" y="1700808"/>
          <a:ext cx="82296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03648" y="5620598"/>
            <a:ext cx="6336704" cy="923330"/>
          </a:xfrm>
          <a:prstGeom prst="rect">
            <a:avLst/>
          </a:prstGeom>
          <a:noFill/>
          <a:ln>
            <a:solidFill>
              <a:schemeClr val="accent1">
                <a:shade val="50000"/>
                <a:satMod val="103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/>
              <a:t>Pareto – is a sorted bar chart with the most important first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Sort data before you do the Insert, Chart, Column to display a bar chart as a Pareto chart.</a:t>
            </a:r>
          </a:p>
        </p:txBody>
      </p:sp>
    </p:spTree>
    <p:extLst>
      <p:ext uri="{BB962C8B-B14F-4D97-AF65-F5344CB8AC3E}">
        <p14:creationId xmlns:p14="http://schemas.microsoft.com/office/powerpoint/2010/main" val="2915723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344816" cy="1143000"/>
          </a:xfrm>
        </p:spPr>
        <p:txBody>
          <a:bodyPr>
            <a:normAutofit fontScale="90000"/>
          </a:bodyPr>
          <a:lstStyle/>
          <a:p>
            <a:r>
              <a:rPr lang="en-CA" sz="6000" b="1" dirty="0"/>
              <a:t>Pie chart </a:t>
            </a:r>
            <a:r>
              <a:rPr lang="en-CA" dirty="0"/>
              <a:t>– shows proportion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48883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Callout 2"/>
          <p:cNvSpPr/>
          <p:nvPr/>
        </p:nvSpPr>
        <p:spPr>
          <a:xfrm>
            <a:off x="5724128" y="1844824"/>
            <a:ext cx="2880320" cy="11521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This is called a legend to show what each group represents</a:t>
            </a:r>
          </a:p>
        </p:txBody>
      </p:sp>
    </p:spTree>
    <p:extLst>
      <p:ext uri="{BB962C8B-B14F-4D97-AF65-F5344CB8AC3E}">
        <p14:creationId xmlns:p14="http://schemas.microsoft.com/office/powerpoint/2010/main" val="44337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 chart –can show trends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784887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318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Graphics essentials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 graphs are over-simplified for instructional purposes.  </a:t>
            </a:r>
          </a:p>
          <a:p>
            <a:r>
              <a:rPr lang="en-CA" dirty="0"/>
              <a:t>Your graphics </a:t>
            </a:r>
            <a:r>
              <a:rPr lang="en-CA" b="1" dirty="0"/>
              <a:t>must</a:t>
            </a:r>
            <a:r>
              <a:rPr lang="en-CA" dirty="0"/>
              <a:t> have these essentials.</a:t>
            </a:r>
          </a:p>
          <a:p>
            <a:pPr lvl="2"/>
            <a:r>
              <a:rPr lang="en-CA" dirty="0"/>
              <a:t>Title, date, and your name</a:t>
            </a:r>
          </a:p>
          <a:p>
            <a:pPr lvl="2"/>
            <a:r>
              <a:rPr lang="en-CA" dirty="0"/>
              <a:t>Clear scale and label on both x and y axes</a:t>
            </a:r>
          </a:p>
          <a:p>
            <a:pPr lvl="2"/>
            <a:r>
              <a:rPr lang="en-CA" dirty="0"/>
              <a:t>Provide a legend if needed (</a:t>
            </a:r>
            <a:r>
              <a:rPr lang="en-CA" dirty="0" err="1"/>
              <a:t>eg</a:t>
            </a:r>
            <a:r>
              <a:rPr lang="en-CA" dirty="0"/>
              <a:t>. what are the pie segments?)</a:t>
            </a:r>
          </a:p>
          <a:p>
            <a:pPr lvl="2"/>
            <a:r>
              <a:rPr lang="en-CA" dirty="0"/>
              <a:t>You may create many graphs but show your client </a:t>
            </a:r>
            <a:r>
              <a:rPr lang="en-CA" b="1" dirty="0"/>
              <a:t>only</a:t>
            </a:r>
            <a:r>
              <a:rPr lang="en-CA" dirty="0"/>
              <a:t> the graphics needed to solve the problem. </a:t>
            </a:r>
          </a:p>
          <a:p>
            <a:r>
              <a:rPr lang="en-CA" dirty="0"/>
              <a:t>Test your graphics.</a:t>
            </a:r>
          </a:p>
          <a:p>
            <a:pPr lvl="1"/>
            <a:r>
              <a:rPr lang="en-CA" dirty="0"/>
              <a:t>The best test is give your graphics to a stranger and provide no explanations. Let the graphic suffice.  </a:t>
            </a:r>
          </a:p>
          <a:p>
            <a:pPr lvl="1"/>
            <a:r>
              <a:rPr lang="en-CA" dirty="0"/>
              <a:t>If the person understands the message in the graphic, then your labels, titles, and legends are clear enough.</a:t>
            </a:r>
          </a:p>
          <a:p>
            <a:pPr lvl="1"/>
            <a:r>
              <a:rPr lang="en-CA" dirty="0"/>
              <a:t>If they do not understand the message, clarify until they do.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to use graphics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Do you see any trends, relationships, or patterns?</a:t>
            </a:r>
          </a:p>
          <a:p>
            <a:endParaRPr lang="en-CA" dirty="0"/>
          </a:p>
          <a:p>
            <a:r>
              <a:rPr lang="en-CA" dirty="0"/>
              <a:t>An excellent use of graphics is to </a:t>
            </a:r>
            <a:r>
              <a:rPr lang="en-CA" b="1" dirty="0"/>
              <a:t>compare</a:t>
            </a:r>
            <a:r>
              <a:rPr lang="en-CA" dirty="0"/>
              <a:t>. </a:t>
            </a:r>
          </a:p>
          <a:p>
            <a:pPr lvl="1"/>
            <a:r>
              <a:rPr lang="en-CA" dirty="0"/>
              <a:t>Is the new process, person, system, or method better?</a:t>
            </a:r>
          </a:p>
          <a:p>
            <a:pPr lvl="1"/>
            <a:r>
              <a:rPr lang="en-CA" dirty="0"/>
              <a:t>Show the </a:t>
            </a:r>
            <a:r>
              <a:rPr lang="en-CA" i="1" dirty="0"/>
              <a:t>before</a:t>
            </a:r>
            <a:r>
              <a:rPr lang="en-CA" dirty="0"/>
              <a:t> and </a:t>
            </a:r>
            <a:r>
              <a:rPr lang="en-CA" i="1" dirty="0"/>
              <a:t>after</a:t>
            </a:r>
            <a:r>
              <a:rPr lang="en-CA" dirty="0"/>
              <a:t> graphic.</a:t>
            </a:r>
          </a:p>
          <a:p>
            <a:r>
              <a:rPr lang="en-CA" dirty="0"/>
              <a:t>When comparing,</a:t>
            </a:r>
          </a:p>
          <a:p>
            <a:pPr lvl="1"/>
            <a:r>
              <a:rPr lang="en-CA" dirty="0"/>
              <a:t>Has the center of the data changed?</a:t>
            </a:r>
          </a:p>
          <a:p>
            <a:pPr lvl="1"/>
            <a:r>
              <a:rPr lang="en-CA" dirty="0"/>
              <a:t>Is the data more variable in one graphic?</a:t>
            </a:r>
          </a:p>
          <a:p>
            <a:pPr lvl="1"/>
            <a:r>
              <a:rPr lang="en-CA" dirty="0"/>
              <a:t>Is the shape more symmetrical or skewed in one graphic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8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Be aware that real data can be messy. </a:t>
            </a:r>
          </a:p>
          <a:p>
            <a:pPr lvl="1"/>
            <a:r>
              <a:rPr lang="en-CA" dirty="0"/>
              <a:t>Missing numbers, numbers written incorrectly, etc.</a:t>
            </a:r>
          </a:p>
          <a:p>
            <a:pPr lvl="1"/>
            <a:r>
              <a:rPr lang="en-CA" dirty="0"/>
              <a:t>There are many methods to dealing with poor quality data that will likely be covered in any research course you take.</a:t>
            </a:r>
          </a:p>
          <a:p>
            <a:pPr lvl="1"/>
            <a:r>
              <a:rPr lang="en-CA" dirty="0"/>
              <a:t>Expect to spend as much time dealing with data quality as any other aspect of a project. </a:t>
            </a:r>
          </a:p>
          <a:p>
            <a:pPr marL="393192" lvl="1" indent="0">
              <a:buNone/>
            </a:pPr>
            <a:endParaRPr lang="en-CA" dirty="0"/>
          </a:p>
          <a:p>
            <a:r>
              <a:rPr lang="en-CA" sz="1600" dirty="0"/>
              <a:t>Special Note: the grade examples are hypothetical, the data was used to illustrate the ideas, not inform you about actual performance of any school or professor. </a:t>
            </a:r>
          </a:p>
          <a:p>
            <a:endParaRPr lang="en-CA" dirty="0"/>
          </a:p>
          <a:p>
            <a:pPr lvl="1"/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2826</TotalTime>
  <Words>2324</Words>
  <Application>Microsoft Office PowerPoint</Application>
  <PresentationFormat>On-screen Show (4:3)</PresentationFormat>
  <Paragraphs>428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Graphics</vt:lpstr>
      <vt:lpstr>Frequency distribution</vt:lpstr>
      <vt:lpstr>What is wrong? </vt:lpstr>
      <vt:lpstr>PowerPoint Presentation</vt:lpstr>
      <vt:lpstr>PowerPoint Presentation</vt:lpstr>
      <vt:lpstr>Class width</vt:lpstr>
      <vt:lpstr>Relative frequency</vt:lpstr>
      <vt:lpstr>PowerPoint Presentation</vt:lpstr>
      <vt:lpstr>Cumulative</vt:lpstr>
      <vt:lpstr>PowerPoint Presentation</vt:lpstr>
      <vt:lpstr>Cumulative Less-than or More-than</vt:lpstr>
      <vt:lpstr>PowerPoint Presentation</vt:lpstr>
      <vt:lpstr>Common graphical methods -1</vt:lpstr>
      <vt:lpstr>Graphic Methods - 2</vt:lpstr>
      <vt:lpstr>Histogram </vt:lpstr>
      <vt:lpstr>Histogram n = 100</vt:lpstr>
      <vt:lpstr>Creating a Histogram</vt:lpstr>
      <vt:lpstr>PowerPoint Presentation</vt:lpstr>
      <vt:lpstr>Stem and Leaf</vt:lpstr>
      <vt:lpstr>Stem and Leaf</vt:lpstr>
      <vt:lpstr>Dot Plot</vt:lpstr>
      <vt:lpstr>Ogive</vt:lpstr>
      <vt:lpstr>Bar Chart – showing a count</vt:lpstr>
      <vt:lpstr>Pareto – sorted high to low</vt:lpstr>
      <vt:lpstr>Pie chart – shows proportion</vt:lpstr>
      <vt:lpstr>Line chart –can show trends</vt:lpstr>
      <vt:lpstr>Graphics essentials</vt:lpstr>
      <vt:lpstr>How to use graphics</vt:lpstr>
      <vt:lpstr>Real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267</cp:revision>
  <dcterms:created xsi:type="dcterms:W3CDTF">2011-06-04T14:50:34Z</dcterms:created>
  <dcterms:modified xsi:type="dcterms:W3CDTF">2020-04-18T15:12:34Z</dcterms:modified>
</cp:coreProperties>
</file>