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  <p:sldMasterId id="2147483733" r:id="rId2"/>
    <p:sldMasterId id="2147483721" r:id="rId3"/>
  </p:sldMasterIdLst>
  <p:notesMasterIdLst>
    <p:notesMasterId r:id="rId14"/>
  </p:notesMasterIdLst>
  <p:sldIdLst>
    <p:sldId id="256" r:id="rId4"/>
    <p:sldId id="271" r:id="rId5"/>
    <p:sldId id="272" r:id="rId6"/>
    <p:sldId id="273" r:id="rId7"/>
    <p:sldId id="274" r:id="rId8"/>
    <p:sldId id="275" r:id="rId9"/>
    <p:sldId id="276" r:id="rId10"/>
    <p:sldId id="277" r:id="rId11"/>
    <p:sldId id="279" r:id="rId12"/>
    <p:sldId id="278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976" autoAdjust="0"/>
    <p:restoredTop sz="94660"/>
  </p:normalViewPr>
  <p:slideViewPr>
    <p:cSldViewPr>
      <p:cViewPr varScale="1">
        <p:scale>
          <a:sx n="127" d="100"/>
          <a:sy n="127" d="100"/>
        </p:scale>
        <p:origin x="1410" y="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presProps" Target="pres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31BF39-8C49-4B87-A4B6-CC4703F9FF8E}" type="datetimeFigureOut">
              <a:rPr lang="en-US" smtClean="0"/>
              <a:pPr/>
              <a:t>4/18/2020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68A5F3-C1C7-45B7-A860-C89AD50F73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1157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dirty="0"/>
              <a:t>Click to edit Master subtitle style</a:t>
            </a: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2011</a:t>
            </a: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GrowingKnowing.com   ©  2011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GrowingKnowing.com   ©  2011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5.xml"/><Relationship Id="rId9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r>
              <a:rPr lang="en-US" dirty="0"/>
              <a:t>GrowingKnowing.com   ©  2011</a:t>
            </a: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45" r:id="rId2"/>
    <p:sldLayoutId id="2147483710" r:id="rId3"/>
    <p:sldLayoutId id="2147483758" r:id="rId4"/>
    <p:sldLayoutId id="2147483712" r:id="rId5"/>
    <p:sldLayoutId id="2147483714" r:id="rId6"/>
    <p:sldLayoutId id="2147483715" r:id="rId7"/>
    <p:sldLayoutId id="2147483716" r:id="rId8"/>
    <p:sldLayoutId id="2147483717" r:id="rId9"/>
    <p:sldLayoutId id="2147483720" r:id="rId10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  <p:sldLayoutId id="2147483742" r:id="rId9"/>
    <p:sldLayoutId id="2147483743" r:id="rId10"/>
    <p:sldLayoutId id="2147483744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9" r:id="rId7"/>
    <p:sldLayoutId id="2147483730" r:id="rId8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Discrete Probability Distributions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GrowingKnowing.com   ©  2011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2011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Expected value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Expected value is a weighted mean</a:t>
            </a:r>
          </a:p>
          <a:p>
            <a:r>
              <a:rPr lang="en-US" dirty="0"/>
              <a:t>Example</a:t>
            </a:r>
          </a:p>
          <a:p>
            <a:pPr lvl="1"/>
            <a:r>
              <a:rPr lang="en-US" dirty="0"/>
              <a:t>You put your data in categories by product</a:t>
            </a:r>
          </a:p>
          <a:p>
            <a:pPr lvl="1"/>
            <a:r>
              <a:rPr lang="en-US" dirty="0"/>
              <a:t>You build a frequency and relative frequency chart</a:t>
            </a:r>
          </a:p>
          <a:p>
            <a:pPr lvl="1"/>
            <a:r>
              <a:rPr lang="en-US" dirty="0"/>
              <a:t>You see Product A has a relative frequency of .5</a:t>
            </a:r>
          </a:p>
          <a:p>
            <a:pPr lvl="1"/>
            <a:r>
              <a:rPr lang="en-US" dirty="0"/>
              <a:t>You can now predict Product A sales!</a:t>
            </a:r>
          </a:p>
          <a:p>
            <a:r>
              <a:rPr lang="en-US" dirty="0"/>
              <a:t>If clients buy 100 products a day, then Product A </a:t>
            </a:r>
            <a:r>
              <a:rPr lang="en-US" u="sng" dirty="0"/>
              <a:t>expected value </a:t>
            </a:r>
            <a:r>
              <a:rPr lang="en-US" dirty="0"/>
              <a:t>for tomorrow’s sales is 100 x .5 = 50</a:t>
            </a:r>
          </a:p>
          <a:p>
            <a:pPr lvl="1"/>
            <a:r>
              <a:rPr lang="en-US" dirty="0"/>
              <a:t>Formula is Expected Value = n x p</a:t>
            </a:r>
          </a:p>
          <a:p>
            <a:endParaRPr lang="en-US" dirty="0"/>
          </a:p>
          <a:p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Formula Expected Value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Binomial mean =</a:t>
            </a:r>
          </a:p>
          <a:p>
            <a:endParaRPr lang="en-US" dirty="0"/>
          </a:p>
          <a:p>
            <a:r>
              <a:rPr lang="en-US" dirty="0"/>
              <a:t> Expected Value =  </a:t>
            </a:r>
          </a:p>
          <a:p>
            <a:r>
              <a:rPr lang="en-US" dirty="0"/>
              <a:t>Where:</a:t>
            </a:r>
          </a:p>
          <a:p>
            <a:pPr lvl="1"/>
            <a:r>
              <a:rPr lang="en-US" dirty="0"/>
              <a:t>μ is the expected value. </a:t>
            </a:r>
          </a:p>
          <a:p>
            <a:pPr lvl="1"/>
            <a:r>
              <a:rPr lang="en-US" dirty="0"/>
              <a:t>E(x) denotes Expected Value. </a:t>
            </a:r>
          </a:p>
          <a:p>
            <a:pPr lvl="1"/>
            <a:r>
              <a:rPr lang="en-US" dirty="0"/>
              <a:t>Σ called Sigma is the sum or total. </a:t>
            </a:r>
          </a:p>
          <a:p>
            <a:pPr lvl="2"/>
            <a:r>
              <a:rPr lang="en-US" dirty="0"/>
              <a:t>x is each variable data value. </a:t>
            </a:r>
          </a:p>
          <a:p>
            <a:pPr lvl="2"/>
            <a:r>
              <a:rPr lang="en-US" dirty="0"/>
              <a:t>P(x) is the probability for each x.</a:t>
            </a:r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19872" y="1844824"/>
            <a:ext cx="1152128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19872" y="2708920"/>
            <a:ext cx="45339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the binomial mean if sample size is 100 and probability is .3?</a:t>
            </a:r>
          </a:p>
          <a:p>
            <a:pPr lvl="1"/>
            <a:r>
              <a:rPr lang="en-US" dirty="0"/>
              <a:t>Mean = n * probability = 100 * .3 = 30</a:t>
            </a:r>
          </a:p>
          <a:p>
            <a:endParaRPr lang="en-US" dirty="0"/>
          </a:p>
          <a:p>
            <a:r>
              <a:rPr lang="en-US" dirty="0"/>
              <a:t>There are no Excel functions for expected value</a:t>
            </a:r>
          </a:p>
          <a:p>
            <a:pPr lvl="1"/>
            <a:r>
              <a:rPr lang="en-US" dirty="0"/>
              <a:t>We do not need functions for multiplication or addition.  </a:t>
            </a:r>
          </a:p>
          <a:p>
            <a:pPr marL="0" indent="0">
              <a:buNone/>
            </a:pPr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Expected value example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What is the expected value for the discrete random distribution where variable x has these values: </a:t>
            </a:r>
          </a:p>
          <a:p>
            <a:pPr lvl="1">
              <a:buNone/>
            </a:pPr>
            <a:r>
              <a:rPr lang="en-US" dirty="0"/>
              <a:t>    </a:t>
            </a:r>
            <a:r>
              <a:rPr lang="en-US" u="sng" dirty="0"/>
              <a:t>x     P(x) </a:t>
            </a:r>
            <a:br>
              <a:rPr lang="en-US" dirty="0"/>
            </a:br>
            <a:r>
              <a:rPr lang="en-US" dirty="0"/>
              <a:t>0     .50 </a:t>
            </a:r>
            <a:br>
              <a:rPr lang="en-US" dirty="0"/>
            </a:br>
            <a:r>
              <a:rPr lang="en-US" dirty="0"/>
              <a:t>1     .30 </a:t>
            </a:r>
            <a:br>
              <a:rPr lang="en-US" dirty="0"/>
            </a:br>
            <a:r>
              <a:rPr lang="en-US" dirty="0"/>
              <a:t>2     .10 </a:t>
            </a:r>
            <a:br>
              <a:rPr lang="en-US" dirty="0"/>
            </a:br>
            <a:r>
              <a:rPr lang="en-US" dirty="0"/>
              <a:t>3     .10 </a:t>
            </a:r>
          </a:p>
          <a:p>
            <a:r>
              <a:rPr lang="en-US" dirty="0"/>
              <a:t>Answer = 0(.5) + 1(.3) + 2(.1) + 3(.1) = .8 </a:t>
            </a:r>
          </a:p>
          <a:p>
            <a:pPr lvl="1"/>
            <a:r>
              <a:rPr lang="en-US"/>
              <a:t>EXCEL: =SUMPRODUCT(A1:A4,B1:B4) </a:t>
            </a:r>
            <a:endParaRPr lang="en-US" dirty="0"/>
          </a:p>
          <a:p>
            <a:endParaRPr lang="en-US" dirty="0"/>
          </a:p>
          <a:p>
            <a:r>
              <a:rPr lang="en-US" dirty="0"/>
              <a:t>TIP: a common error is dividing by a count as you do for the arithmetic mean.  There is NO division in expected value.</a:t>
            </a:r>
          </a:p>
          <a:p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435280" cy="852704"/>
          </a:xfrm>
        </p:spPr>
        <p:txBody>
          <a:bodyPr>
            <a:noAutofit/>
          </a:bodyPr>
          <a:lstStyle/>
          <a:p>
            <a:r>
              <a:rPr lang="en-US" sz="3600" dirty="0"/>
              <a:t>Variance in Discrete Probability Distributions</a:t>
            </a:r>
            <a:endParaRPr lang="en-CA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479776"/>
          </a:xfrm>
        </p:spPr>
        <p:txBody>
          <a:bodyPr/>
          <a:lstStyle/>
          <a:p>
            <a:r>
              <a:rPr lang="en-US" dirty="0"/>
              <a:t>Binomial variance =</a:t>
            </a:r>
          </a:p>
          <a:p>
            <a:pPr lvl="1"/>
            <a:r>
              <a:rPr lang="en-US" dirty="0"/>
              <a:t>σ</a:t>
            </a:r>
            <a:r>
              <a:rPr lang="en-US" baseline="30000" dirty="0"/>
              <a:t>2</a:t>
            </a:r>
            <a:r>
              <a:rPr lang="en-US" dirty="0"/>
              <a:t> is the variance  </a:t>
            </a:r>
          </a:p>
          <a:p>
            <a:pPr lvl="1"/>
            <a:r>
              <a:rPr lang="en-US" dirty="0"/>
              <a:t>n is the count for the size of the sample. </a:t>
            </a:r>
          </a:p>
          <a:p>
            <a:pPr lvl="1"/>
            <a:r>
              <a:rPr lang="en-US" dirty="0"/>
              <a:t>p is the probability for the binomial.</a:t>
            </a:r>
          </a:p>
          <a:p>
            <a:pPr lvl="1">
              <a:buNone/>
            </a:pPr>
            <a:endParaRPr lang="en-US" dirty="0"/>
          </a:p>
          <a:p>
            <a:r>
              <a:rPr lang="en-US" dirty="0"/>
              <a:t>  What is the binomial variance if n = 100 and probability is .3?</a:t>
            </a:r>
          </a:p>
          <a:p>
            <a:pPr lvl="1"/>
            <a:r>
              <a:rPr lang="en-US" dirty="0"/>
              <a:t>Variance = </a:t>
            </a:r>
            <a:r>
              <a:rPr lang="en-US" dirty="0" err="1"/>
              <a:t>np</a:t>
            </a:r>
            <a:r>
              <a:rPr lang="en-US" dirty="0"/>
              <a:t>(1-p) = 100 x .3 x (1 - .3) = 30 x (.7) = 21</a:t>
            </a:r>
          </a:p>
          <a:p>
            <a:pPr lvl="1"/>
            <a:endParaRPr lang="en-US" dirty="0"/>
          </a:p>
          <a:p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51920" y="1844824"/>
            <a:ext cx="3096344" cy="5422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Discrete Variance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pPr marL="514350" indent="-514350">
              <a:buAutoNum type="arabicParenR"/>
            </a:pPr>
            <a:r>
              <a:rPr lang="en-US" dirty="0"/>
              <a:t>Calculate the mean (i.e. expected value)</a:t>
            </a:r>
          </a:p>
          <a:p>
            <a:pPr marL="514350" indent="-514350">
              <a:buAutoNum type="arabicParenR"/>
            </a:pPr>
            <a:r>
              <a:rPr lang="en-US" dirty="0"/>
              <a:t>Subtract the mean from each value of X</a:t>
            </a:r>
          </a:p>
          <a:p>
            <a:pPr marL="514350" indent="-514350">
              <a:buAutoNum type="arabicParenR"/>
            </a:pPr>
            <a:r>
              <a:rPr lang="en-US" dirty="0"/>
              <a:t>Square result</a:t>
            </a:r>
          </a:p>
          <a:p>
            <a:pPr marL="514350" indent="-514350">
              <a:buAutoNum type="arabicParenR"/>
            </a:pPr>
            <a:r>
              <a:rPr lang="en-US" dirty="0"/>
              <a:t>Multiply by the probability for that value of X</a:t>
            </a:r>
          </a:p>
          <a:p>
            <a:pPr marL="514350" indent="-514350">
              <a:buAutoNum type="arabicParenR"/>
            </a:pPr>
            <a:r>
              <a:rPr lang="en-US" dirty="0"/>
              <a:t>Total the result for the variance</a:t>
            </a:r>
          </a:p>
          <a:p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2060848"/>
            <a:ext cx="5790640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Discrete Variance – </a:t>
            </a:r>
            <a:r>
              <a:rPr lang="en-US" dirty="0">
                <a:solidFill>
                  <a:srgbClr val="FF0000"/>
                </a:solidFill>
              </a:rPr>
              <a:t>Hard way</a:t>
            </a:r>
            <a:endParaRPr lang="en-CA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Calculate discrete variance for these numbers</a:t>
            </a:r>
          </a:p>
          <a:p>
            <a:pPr lvl="1"/>
            <a:r>
              <a:rPr lang="it-IT" u="sng" dirty="0"/>
              <a:t>X    Probability   </a:t>
            </a:r>
          </a:p>
          <a:p>
            <a:pPr lvl="1">
              <a:spcBef>
                <a:spcPts val="0"/>
              </a:spcBef>
            </a:pPr>
            <a:r>
              <a:rPr lang="it-IT" dirty="0"/>
              <a:t> 0     .65</a:t>
            </a:r>
          </a:p>
          <a:p>
            <a:pPr lvl="1">
              <a:spcBef>
                <a:spcPts val="0"/>
              </a:spcBef>
            </a:pPr>
            <a:r>
              <a:rPr lang="it-IT" dirty="0"/>
              <a:t> 1      .10 </a:t>
            </a:r>
          </a:p>
          <a:p>
            <a:pPr lvl="1">
              <a:spcBef>
                <a:spcPts val="0"/>
              </a:spcBef>
            </a:pPr>
            <a:r>
              <a:rPr lang="it-IT" dirty="0"/>
              <a:t> 2      .20</a:t>
            </a:r>
          </a:p>
          <a:p>
            <a:pPr lvl="1">
              <a:spcBef>
                <a:spcPts val="0"/>
              </a:spcBef>
            </a:pPr>
            <a:r>
              <a:rPr lang="it-IT" dirty="0"/>
              <a:t> 3      .05</a:t>
            </a:r>
          </a:p>
          <a:p>
            <a:pPr marL="0" indent="0">
              <a:buNone/>
            </a:pPr>
            <a:r>
              <a:rPr lang="it-IT" dirty="0"/>
              <a:t>                                                            Total =     .9275</a:t>
            </a:r>
          </a:p>
          <a:p>
            <a:endParaRPr lang="it-IT" dirty="0"/>
          </a:p>
          <a:p>
            <a:r>
              <a:rPr lang="it-IT" dirty="0"/>
              <a:t>Mean  = </a:t>
            </a:r>
            <a:r>
              <a:rPr lang="en-US" sz="2800" dirty="0"/>
              <a:t>0(.65) + 1(.10) + 2(.20) + 3(.05) = .65</a:t>
            </a:r>
          </a:p>
          <a:p>
            <a:r>
              <a:rPr lang="en-US" sz="2800" dirty="0"/>
              <a:t>Variance is .9275</a:t>
            </a:r>
            <a:endParaRPr lang="en-US" dirty="0"/>
          </a:p>
          <a:p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491880" y="2420888"/>
            <a:ext cx="5040560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u="sng" dirty="0"/>
              <a:t>X – mean</a:t>
            </a:r>
            <a:r>
              <a:rPr lang="en-US" sz="2000" dirty="0"/>
              <a:t>     </a:t>
            </a:r>
            <a:r>
              <a:rPr lang="en-US" sz="2000" u="sng" dirty="0"/>
              <a:t>(X-mean)</a:t>
            </a:r>
            <a:r>
              <a:rPr lang="en-US" sz="2000" u="sng" baseline="30000" dirty="0"/>
              <a:t>2</a:t>
            </a:r>
            <a:r>
              <a:rPr lang="en-US" sz="2000" baseline="30000" dirty="0"/>
              <a:t>       </a:t>
            </a:r>
            <a:r>
              <a:rPr lang="en-US" sz="2000" dirty="0"/>
              <a:t> </a:t>
            </a:r>
            <a:r>
              <a:rPr lang="en-US" sz="2000" u="sng" dirty="0"/>
              <a:t>(X-mean)</a:t>
            </a:r>
            <a:r>
              <a:rPr lang="en-US" sz="2000" u="sng" baseline="30000" dirty="0"/>
              <a:t>2</a:t>
            </a:r>
            <a:r>
              <a:rPr lang="en-US" sz="2000" u="sng" dirty="0"/>
              <a:t>*p(x)</a:t>
            </a:r>
          </a:p>
          <a:p>
            <a:r>
              <a:rPr lang="en-US" sz="2400" dirty="0"/>
              <a:t>0 - .65         .4225            .4225(.65) </a:t>
            </a:r>
          </a:p>
          <a:p>
            <a:r>
              <a:rPr lang="en-US" sz="2400" dirty="0"/>
              <a:t>1 -  .65 	        .1225	     .1225(.10)</a:t>
            </a:r>
          </a:p>
          <a:p>
            <a:r>
              <a:rPr lang="en-US" sz="2400" dirty="0"/>
              <a:t>2 - .65	       1.8225 </a:t>
            </a:r>
            <a:r>
              <a:rPr lang="en-US" sz="2400" baseline="30000" dirty="0"/>
              <a:t>	</a:t>
            </a:r>
            <a:r>
              <a:rPr lang="en-US" sz="2400" dirty="0"/>
              <a:t>     1.8225(.2)</a:t>
            </a:r>
          </a:p>
          <a:p>
            <a:r>
              <a:rPr lang="en-US" sz="2400" dirty="0"/>
              <a:t>3 - .65 	       5.5225</a:t>
            </a:r>
            <a:r>
              <a:rPr lang="en-US" sz="2400" baseline="30000" dirty="0"/>
              <a:t>                 </a:t>
            </a:r>
            <a:r>
              <a:rPr lang="en-US" sz="2400" dirty="0"/>
              <a:t>5.5225(.05)</a:t>
            </a:r>
          </a:p>
          <a:p>
            <a:endParaRPr lang="en-US" dirty="0"/>
          </a:p>
          <a:p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6660232" y="4365104"/>
            <a:ext cx="1368152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996720"/>
          </a:xfrm>
        </p:spPr>
        <p:txBody>
          <a:bodyPr/>
          <a:lstStyle/>
          <a:p>
            <a:r>
              <a:rPr lang="en-US" dirty="0"/>
              <a:t>Discrete Variance – </a:t>
            </a:r>
            <a:r>
              <a:rPr lang="en-US" dirty="0">
                <a:solidFill>
                  <a:srgbClr val="FF0000"/>
                </a:solidFill>
              </a:rPr>
              <a:t>Easy way</a:t>
            </a:r>
            <a:endParaRPr lang="en-CA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551784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Calculate discrete variance for these numbers</a:t>
            </a:r>
          </a:p>
          <a:p>
            <a:r>
              <a:rPr lang="en-US" dirty="0"/>
              <a:t>Variance = Sum(x</a:t>
            </a:r>
            <a:r>
              <a:rPr lang="en-US" baseline="30000" dirty="0"/>
              <a:t>2</a:t>
            </a:r>
            <a:r>
              <a:rPr lang="en-US" dirty="0"/>
              <a:t> multiply Probability) – mean</a:t>
            </a:r>
            <a:r>
              <a:rPr lang="en-US" baseline="30000" dirty="0"/>
              <a:t>2</a:t>
            </a:r>
          </a:p>
          <a:p>
            <a:endParaRPr lang="en-US" dirty="0"/>
          </a:p>
          <a:p>
            <a:pPr marL="667512" lvl="2" indent="0">
              <a:buNone/>
            </a:pPr>
            <a:r>
              <a:rPr lang="it-IT" sz="2400" u="sng" dirty="0"/>
              <a:t>X    Probability      X</a:t>
            </a:r>
            <a:r>
              <a:rPr lang="it-IT" sz="2400" u="sng" baseline="30000" dirty="0"/>
              <a:t>2</a:t>
            </a:r>
            <a:r>
              <a:rPr lang="it-IT" sz="2400" u="sng" dirty="0"/>
              <a:t>      X</a:t>
            </a:r>
            <a:r>
              <a:rPr lang="it-IT" sz="2400" u="sng" baseline="30000" dirty="0"/>
              <a:t>2</a:t>
            </a:r>
            <a:r>
              <a:rPr lang="it-IT" sz="2400" u="sng" dirty="0"/>
              <a:t>(Probability)       </a:t>
            </a:r>
          </a:p>
          <a:p>
            <a:pPr marL="667512" lvl="2" indent="0">
              <a:spcBef>
                <a:spcPts val="0"/>
              </a:spcBef>
              <a:buNone/>
            </a:pPr>
            <a:r>
              <a:rPr lang="it-IT" sz="2400" dirty="0"/>
              <a:t> 0     .65                   0          0                 </a:t>
            </a:r>
          </a:p>
          <a:p>
            <a:pPr marL="667512" lvl="2" indent="0">
              <a:spcBef>
                <a:spcPts val="0"/>
              </a:spcBef>
              <a:buNone/>
            </a:pPr>
            <a:r>
              <a:rPr lang="it-IT" sz="2400" dirty="0"/>
              <a:t> 1      .10                    1          0.1</a:t>
            </a:r>
          </a:p>
          <a:p>
            <a:pPr marL="667512" lvl="2" indent="0">
              <a:spcBef>
                <a:spcPts val="0"/>
              </a:spcBef>
              <a:buNone/>
            </a:pPr>
            <a:r>
              <a:rPr lang="it-IT" sz="2400" dirty="0"/>
              <a:t> 2      .20                  4          0.8</a:t>
            </a:r>
          </a:p>
          <a:p>
            <a:pPr marL="667512" lvl="2" indent="0">
              <a:spcBef>
                <a:spcPts val="0"/>
              </a:spcBef>
              <a:buNone/>
            </a:pPr>
            <a:r>
              <a:rPr lang="it-IT" sz="2400" dirty="0"/>
              <a:t> 3      .05                  9          </a:t>
            </a:r>
            <a:r>
              <a:rPr lang="it-IT" sz="2400" u="sng" dirty="0"/>
              <a:t>0.45</a:t>
            </a:r>
          </a:p>
          <a:p>
            <a:pPr marL="667512" lvl="2" indent="0">
              <a:spcBef>
                <a:spcPts val="0"/>
              </a:spcBef>
              <a:buNone/>
            </a:pPr>
            <a:r>
              <a:rPr lang="it-IT" sz="2400" dirty="0"/>
              <a:t>Total =                                1.35</a:t>
            </a:r>
          </a:p>
          <a:p>
            <a:endParaRPr lang="it-IT" dirty="0"/>
          </a:p>
          <a:p>
            <a:r>
              <a:rPr lang="it-IT" dirty="0"/>
              <a:t>Mean  = </a:t>
            </a:r>
            <a:r>
              <a:rPr lang="en-US" sz="2800" dirty="0"/>
              <a:t>0(.65) + 1(.10) + 2(.20) + 3(.05) = .65</a:t>
            </a:r>
          </a:p>
          <a:p>
            <a:pPr lvl="1"/>
            <a:r>
              <a:rPr lang="en-US" dirty="0"/>
              <a:t>Excel: =SUMPRODUCT(a2:a5,b2:b5) = 0.65</a:t>
            </a:r>
          </a:p>
          <a:p>
            <a:r>
              <a:rPr lang="en-US" sz="2800" dirty="0"/>
              <a:t>Mean</a:t>
            </a:r>
            <a:r>
              <a:rPr lang="en-US" sz="2800" baseline="30000" dirty="0"/>
              <a:t>2</a:t>
            </a:r>
            <a:r>
              <a:rPr lang="en-US" sz="2800" dirty="0"/>
              <a:t> = .4225</a:t>
            </a:r>
          </a:p>
          <a:p>
            <a:r>
              <a:rPr lang="en-US" sz="2800" dirty="0"/>
              <a:t>Variance is 1.35 - .4225 = 0.9275</a:t>
            </a:r>
            <a:endParaRPr lang="en-US" dirty="0"/>
          </a:p>
          <a:p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6687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Discrete Standard Deviation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Take the square root of the variance</a:t>
            </a:r>
          </a:p>
          <a:p>
            <a:endParaRPr lang="en-US" dirty="0"/>
          </a:p>
          <a:p>
            <a:r>
              <a:rPr lang="en-US" dirty="0"/>
              <a:t>What is the standard deviation if the variance is 9 ?</a:t>
            </a:r>
          </a:p>
          <a:p>
            <a:pPr lvl="1"/>
            <a:r>
              <a:rPr lang="en-US" dirty="0"/>
              <a:t>S.D.     =SQRT(9) = 3</a:t>
            </a:r>
          </a:p>
          <a:p>
            <a:r>
              <a:rPr lang="en-US" dirty="0"/>
              <a:t>What is the binomial S.D. if n =200 and probability=.3</a:t>
            </a:r>
          </a:p>
          <a:p>
            <a:pPr lvl="1"/>
            <a:r>
              <a:rPr lang="en-US" dirty="0"/>
              <a:t>Step 1: calculate the variance using formula </a:t>
            </a:r>
            <a:r>
              <a:rPr lang="en-US" dirty="0" err="1"/>
              <a:t>np</a:t>
            </a:r>
            <a:r>
              <a:rPr lang="en-US" dirty="0"/>
              <a:t>(1-p)</a:t>
            </a:r>
          </a:p>
          <a:p>
            <a:pPr lvl="2"/>
            <a:r>
              <a:rPr lang="en-US" dirty="0"/>
              <a:t>=200*.3*(1-.3) = 60(.7) = 42</a:t>
            </a:r>
          </a:p>
          <a:p>
            <a:pPr lvl="1"/>
            <a:r>
              <a:rPr lang="en-US" dirty="0"/>
              <a:t>Step 2: take square root of variance.</a:t>
            </a:r>
          </a:p>
          <a:p>
            <a:pPr lvl="2"/>
            <a:r>
              <a:rPr lang="en-US" dirty="0"/>
              <a:t>  =</a:t>
            </a:r>
            <a:r>
              <a:rPr lang="en-US" dirty="0" err="1"/>
              <a:t>sqrt</a:t>
            </a:r>
            <a:r>
              <a:rPr lang="en-US" dirty="0"/>
              <a:t>(42) = 6.48</a:t>
            </a:r>
          </a:p>
          <a:p>
            <a:pPr lvl="2"/>
            <a:endParaRPr lang="en-US" dirty="0"/>
          </a:p>
          <a:p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Custom 2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54A838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1960</TotalTime>
  <Words>786</Words>
  <Application>Microsoft Office PowerPoint</Application>
  <PresentationFormat>On-screen Show (4:3)</PresentationFormat>
  <Paragraphs>113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Arial</vt:lpstr>
      <vt:lpstr>Calibri</vt:lpstr>
      <vt:lpstr>Constantia</vt:lpstr>
      <vt:lpstr>Wingdings 2</vt:lpstr>
      <vt:lpstr>Flow</vt:lpstr>
      <vt:lpstr>1_Custom Design</vt:lpstr>
      <vt:lpstr>Custom Design</vt:lpstr>
      <vt:lpstr>Discrete Probability Distributions</vt:lpstr>
      <vt:lpstr>Expected value</vt:lpstr>
      <vt:lpstr>Formula Expected Value</vt:lpstr>
      <vt:lpstr>Examples</vt:lpstr>
      <vt:lpstr>Expected value example</vt:lpstr>
      <vt:lpstr>Variance in Discrete Probability Distributions</vt:lpstr>
      <vt:lpstr>Discrete Variance</vt:lpstr>
      <vt:lpstr>Discrete Variance – Hard way</vt:lpstr>
      <vt:lpstr>Discrete Variance – Easy way</vt:lpstr>
      <vt:lpstr>Discrete Standard Deviation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Confidence Intervals</dc:title>
  <dc:creator>terry</dc:creator>
  <cp:lastModifiedBy>Terry James</cp:lastModifiedBy>
  <cp:revision>212</cp:revision>
  <dcterms:created xsi:type="dcterms:W3CDTF">2011-06-04T14:50:34Z</dcterms:created>
  <dcterms:modified xsi:type="dcterms:W3CDTF">2020-04-18T15:12:16Z</dcterms:modified>
</cp:coreProperties>
</file>