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33"/>
  </p:notesMasterIdLst>
  <p:sldIdLst>
    <p:sldId id="256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4" r:id="rId19"/>
    <p:sldId id="279" r:id="rId20"/>
    <p:sldId id="287" r:id="rId21"/>
    <p:sldId id="288" r:id="rId22"/>
    <p:sldId id="289" r:id="rId23"/>
    <p:sldId id="269" r:id="rId24"/>
    <p:sldId id="270" r:id="rId25"/>
    <p:sldId id="271" r:id="rId26"/>
    <p:sldId id="280" r:id="rId27"/>
    <p:sldId id="281" r:id="rId28"/>
    <p:sldId id="282" r:id="rId29"/>
    <p:sldId id="283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8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Correlation and Regression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Correlation and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35480"/>
            <a:ext cx="8424936" cy="4389120"/>
          </a:xfrm>
        </p:spPr>
        <p:txBody>
          <a:bodyPr>
            <a:normAutofit/>
          </a:bodyPr>
          <a:lstStyle/>
          <a:p>
            <a:r>
              <a:rPr lang="en-CA" b="1" dirty="0"/>
              <a:t>Correlation</a:t>
            </a:r>
            <a:r>
              <a:rPr lang="en-CA" dirty="0"/>
              <a:t> shows </a:t>
            </a:r>
            <a:r>
              <a:rPr lang="en-CA" i="1" dirty="0"/>
              <a:t>relationships</a:t>
            </a:r>
            <a:r>
              <a:rPr lang="en-CA" dirty="0"/>
              <a:t> between variables.</a:t>
            </a:r>
          </a:p>
          <a:p>
            <a:pPr lvl="1"/>
            <a:r>
              <a:rPr lang="en-CA" dirty="0"/>
              <a:t>This is important.</a:t>
            </a:r>
          </a:p>
          <a:p>
            <a:pPr lvl="1"/>
            <a:r>
              <a:rPr lang="en-CA" dirty="0"/>
              <a:t>All professionals want to understand relationships.</a:t>
            </a:r>
          </a:p>
          <a:p>
            <a:pPr lvl="2"/>
            <a:r>
              <a:rPr lang="en-CA" dirty="0"/>
              <a:t>If I double client calls, do I double my commissions?</a:t>
            </a:r>
          </a:p>
          <a:p>
            <a:pPr lvl="2"/>
            <a:r>
              <a:rPr lang="en-CA" dirty="0"/>
              <a:t>If I party twice a day, do I fail twice as quickly?</a:t>
            </a:r>
          </a:p>
          <a:p>
            <a:r>
              <a:rPr lang="en-CA" b="1" dirty="0"/>
              <a:t>Regression</a:t>
            </a:r>
            <a:r>
              <a:rPr lang="en-CA" dirty="0"/>
              <a:t> provides equations, model, and </a:t>
            </a:r>
            <a:r>
              <a:rPr lang="en-CA" i="1" dirty="0"/>
              <a:t>predictions</a:t>
            </a:r>
          </a:p>
          <a:p>
            <a:pPr lvl="1"/>
            <a:r>
              <a:rPr lang="en-CA" dirty="0"/>
              <a:t>This is very important.</a:t>
            </a:r>
          </a:p>
          <a:p>
            <a:pPr lvl="1"/>
            <a:r>
              <a:rPr lang="en-CA" dirty="0"/>
              <a:t>Everyone wants to predict the future.</a:t>
            </a:r>
          </a:p>
          <a:p>
            <a:pPr lvl="2"/>
            <a:r>
              <a:rPr lang="en-CA" dirty="0"/>
              <a:t>IBM stock will go up 10% by next week.</a:t>
            </a:r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3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Correlation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Relationships can be positive, negative, or none.</a:t>
            </a:r>
          </a:p>
          <a:p>
            <a:r>
              <a:rPr lang="en-CA" b="1" dirty="0"/>
              <a:t>Positive</a:t>
            </a:r>
            <a:r>
              <a:rPr lang="en-CA" dirty="0"/>
              <a:t> relationship</a:t>
            </a:r>
          </a:p>
          <a:p>
            <a:pPr lvl="1"/>
            <a:r>
              <a:rPr lang="en-CA" dirty="0"/>
              <a:t>I study twice as long, and my grades go up</a:t>
            </a:r>
          </a:p>
          <a:p>
            <a:pPr lvl="1"/>
            <a:r>
              <a:rPr lang="en-CA" dirty="0"/>
              <a:t>Both variables increase together (study, grades)</a:t>
            </a:r>
          </a:p>
          <a:p>
            <a:r>
              <a:rPr lang="en-CA" b="1" dirty="0"/>
              <a:t>Negative</a:t>
            </a:r>
            <a:r>
              <a:rPr lang="en-CA" dirty="0"/>
              <a:t> relationship</a:t>
            </a:r>
          </a:p>
          <a:p>
            <a:pPr lvl="1"/>
            <a:r>
              <a:rPr lang="en-CA" dirty="0"/>
              <a:t>I party twice as much, and my grades go down.</a:t>
            </a:r>
          </a:p>
          <a:p>
            <a:pPr lvl="1"/>
            <a:r>
              <a:rPr lang="en-CA" dirty="0"/>
              <a:t>One variable goes up (party) and the other goes down(grades)</a:t>
            </a:r>
          </a:p>
          <a:p>
            <a:r>
              <a:rPr lang="en-CA" b="1" dirty="0"/>
              <a:t>No</a:t>
            </a:r>
            <a:r>
              <a:rPr lang="en-CA" dirty="0"/>
              <a:t> relationship</a:t>
            </a:r>
          </a:p>
          <a:p>
            <a:pPr lvl="1"/>
            <a:r>
              <a:rPr lang="en-CA" dirty="0"/>
              <a:t>I call Lady Gaga once, she does not return my call.</a:t>
            </a:r>
          </a:p>
          <a:p>
            <a:pPr lvl="1"/>
            <a:r>
              <a:rPr lang="en-CA" dirty="0"/>
              <a:t>I call her 3 times, then 20 times,  she does not return my call.</a:t>
            </a:r>
          </a:p>
          <a:p>
            <a:pPr lvl="1"/>
            <a:r>
              <a:rPr lang="en-CA" dirty="0"/>
              <a:t>One variable is increasing, the other variable does not change.</a:t>
            </a:r>
          </a:p>
          <a:p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4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Correlation and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Works with straight line graphs</a:t>
            </a:r>
          </a:p>
          <a:p>
            <a:pPr lvl="1"/>
            <a:r>
              <a:rPr lang="en-CA" dirty="0"/>
              <a:t>Does not have to be perfect, but somewhat straight</a:t>
            </a:r>
          </a:p>
          <a:p>
            <a:pPr lvl="1"/>
            <a:r>
              <a:rPr lang="en-CA" dirty="0"/>
              <a:t>Draw a scatter diagram to see if it looks straight?</a:t>
            </a:r>
          </a:p>
          <a:p>
            <a:r>
              <a:rPr lang="en-CA" dirty="0"/>
              <a:t>If your data shows other shapes, we do NOT use correlation and regression</a:t>
            </a:r>
          </a:p>
          <a:p>
            <a:pPr lvl="1"/>
            <a:r>
              <a:rPr lang="en-CA" dirty="0"/>
              <a:t>You may be able to massage data to obtain a straight line such as taking the log or square root of one variable. </a:t>
            </a:r>
          </a:p>
          <a:p>
            <a:r>
              <a:rPr lang="en-CA" b="1" dirty="0"/>
              <a:t>Simple regression </a:t>
            </a:r>
            <a:r>
              <a:rPr lang="en-CA" dirty="0"/>
              <a:t>has two variables</a:t>
            </a:r>
          </a:p>
          <a:p>
            <a:pPr lvl="1"/>
            <a:r>
              <a:rPr lang="en-CA" dirty="0"/>
              <a:t>Dependent variable</a:t>
            </a:r>
          </a:p>
          <a:p>
            <a:pPr lvl="1"/>
            <a:r>
              <a:rPr lang="en-CA" dirty="0"/>
              <a:t>Independent variable</a:t>
            </a:r>
          </a:p>
          <a:p>
            <a:pPr marL="393192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6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The </a:t>
            </a:r>
            <a:r>
              <a:rPr lang="en-CA" b="1" dirty="0"/>
              <a:t>dependent</a:t>
            </a:r>
            <a:r>
              <a:rPr lang="en-CA" dirty="0"/>
              <a:t> variable (y) is the variable you want to predict, want to study, and care about most.</a:t>
            </a:r>
          </a:p>
          <a:p>
            <a:r>
              <a:rPr lang="en-CA" dirty="0"/>
              <a:t>The </a:t>
            </a:r>
            <a:r>
              <a:rPr lang="en-CA" b="1" dirty="0"/>
              <a:t>independent</a:t>
            </a:r>
            <a:r>
              <a:rPr lang="en-CA" dirty="0"/>
              <a:t> variable (x) determines the dependent variable. </a:t>
            </a:r>
          </a:p>
          <a:p>
            <a:r>
              <a:rPr lang="en-CA" dirty="0"/>
              <a:t>It can be difficult to know which is the dependent versus independent variable. </a:t>
            </a:r>
          </a:p>
          <a:p>
            <a:pPr lvl="1"/>
            <a:r>
              <a:rPr lang="en-CA" dirty="0"/>
              <a:t>Ask in both directions: is it more likely variable 1 determines variable 2 or does variable 2 determine variable 1 ?  </a:t>
            </a:r>
          </a:p>
          <a:p>
            <a:pPr lvl="1"/>
            <a:r>
              <a:rPr lang="en-CA" dirty="0"/>
              <a:t>In business, the dependent variable is usually money since business cares more about money than anything or anyone</a:t>
            </a:r>
          </a:p>
          <a:p>
            <a:r>
              <a:rPr lang="en-CA" dirty="0"/>
              <a:t> Will you be an boring because your parents are boring, or are your parents boring because of you? Which is dependent and which independent? </a:t>
            </a:r>
          </a:p>
          <a:p>
            <a:pPr lvl="1"/>
            <a:r>
              <a:rPr lang="en-CA" dirty="0"/>
              <a:t>Tip: if your results do not match the correct answer, try switching the dependent for independent variable?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8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Coefficient of correlation,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coefficient of correlation tells you the </a:t>
            </a:r>
            <a:r>
              <a:rPr lang="en-CA" b="1" dirty="0"/>
              <a:t>direction</a:t>
            </a:r>
            <a:r>
              <a:rPr lang="en-CA" dirty="0"/>
              <a:t> and </a:t>
            </a:r>
            <a:r>
              <a:rPr lang="en-CA" b="1" dirty="0"/>
              <a:t>strength</a:t>
            </a:r>
            <a:r>
              <a:rPr lang="en-CA" dirty="0"/>
              <a:t> of the relationship.</a:t>
            </a:r>
          </a:p>
          <a:p>
            <a:pPr lvl="1"/>
            <a:r>
              <a:rPr lang="en-CA" dirty="0"/>
              <a:t>R can be from -1.0 to +1.0</a:t>
            </a:r>
          </a:p>
          <a:p>
            <a:pPr lvl="2"/>
            <a:r>
              <a:rPr lang="en-CA" dirty="0"/>
              <a:t>0 means no relationship</a:t>
            </a:r>
          </a:p>
          <a:p>
            <a:pPr lvl="2"/>
            <a:r>
              <a:rPr lang="en-CA" dirty="0"/>
              <a:t>+1  or -1 is perfectly positive or negative respectively</a:t>
            </a:r>
          </a:p>
          <a:p>
            <a:pPr lvl="2"/>
            <a:r>
              <a:rPr lang="en-CA" dirty="0"/>
              <a:t>.5 is a moderate relationship</a:t>
            </a:r>
          </a:p>
          <a:p>
            <a:pPr lvl="2"/>
            <a:r>
              <a:rPr lang="en-CA" dirty="0"/>
              <a:t>The relationship becomes weaker as it approaches zero and stronger as it approaches 1</a:t>
            </a:r>
          </a:p>
          <a:p>
            <a:pPr lvl="2"/>
            <a:r>
              <a:rPr lang="en-CA" dirty="0"/>
              <a:t>Example: .25 is positive and weak, -.8 is negative and strong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Coefficient of determination, r</a:t>
            </a:r>
            <a:r>
              <a:rPr lang="en-CA" baseline="30000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Coefficient of determination and coefficient of correlation may have similar names, but they are very different.</a:t>
            </a:r>
          </a:p>
          <a:p>
            <a:r>
              <a:rPr lang="en-CA" dirty="0"/>
              <a:t>R</a:t>
            </a:r>
            <a:r>
              <a:rPr lang="en-CA" baseline="30000" dirty="0"/>
              <a:t>2 </a:t>
            </a:r>
            <a:r>
              <a:rPr lang="en-CA" dirty="0"/>
              <a:t>shows how much the change in a dependent variable (y) is explained by a change in the independent variable (x).</a:t>
            </a:r>
          </a:p>
          <a:p>
            <a:r>
              <a:rPr lang="en-CA" dirty="0"/>
              <a:t>Example: could be many reasons why you have good grades</a:t>
            </a:r>
          </a:p>
          <a:p>
            <a:pPr lvl="1"/>
            <a:r>
              <a:rPr lang="en-CA" dirty="0"/>
              <a:t>Study hard, come to class, practice problems, good teacher, …</a:t>
            </a:r>
          </a:p>
          <a:p>
            <a:pPr lvl="1"/>
            <a:r>
              <a:rPr lang="en-CA" b="1" dirty="0"/>
              <a:t>R</a:t>
            </a:r>
            <a:r>
              <a:rPr lang="en-CA" b="1" baseline="30000" dirty="0"/>
              <a:t>2 </a:t>
            </a:r>
            <a:r>
              <a:rPr lang="en-CA" b="1" dirty="0"/>
              <a:t> Explains how much of your grade (y) changes with the variable (x) used in your regression calculation versus a 1,000 other variables? </a:t>
            </a:r>
          </a:p>
          <a:p>
            <a:pPr lvl="2"/>
            <a:r>
              <a:rPr lang="en-CA" dirty="0"/>
              <a:t>Perhaps you used study-hard as variable x, so R</a:t>
            </a:r>
            <a:r>
              <a:rPr lang="en-CA" baseline="30000" dirty="0"/>
              <a:t>2 </a:t>
            </a:r>
            <a:r>
              <a:rPr lang="en-CA" sz="2400" dirty="0"/>
              <a:t>would tell you how much hard study changes your grade, versus coming-to-class or other variables.</a:t>
            </a:r>
          </a:p>
          <a:p>
            <a:pPr lvl="2"/>
            <a:r>
              <a:rPr lang="en-CA" sz="2400" dirty="0"/>
              <a:t>By comparing </a:t>
            </a:r>
            <a:r>
              <a:rPr lang="en-CA" sz="2000" dirty="0"/>
              <a:t>R</a:t>
            </a:r>
            <a:r>
              <a:rPr lang="en-CA" sz="2000" baseline="30000" dirty="0"/>
              <a:t>2 </a:t>
            </a:r>
            <a:r>
              <a:rPr lang="en-CA" sz="2400" dirty="0"/>
              <a:t>for different x </a:t>
            </a:r>
            <a:r>
              <a:rPr lang="en-CA" sz="2000" dirty="0"/>
              <a:t>variables, you can see which x variable has the largest impact on the y variable</a:t>
            </a:r>
            <a:endParaRPr lang="en-CA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Coefficient of correlation, r</a:t>
            </a:r>
          </a:p>
          <a:p>
            <a:pPr lvl="1"/>
            <a:r>
              <a:rPr lang="en-CA" dirty="0"/>
              <a:t>Strength and direction of relationship</a:t>
            </a:r>
          </a:p>
          <a:p>
            <a:r>
              <a:rPr lang="en-CA" dirty="0"/>
              <a:t>Coefficient of determination, r</a:t>
            </a:r>
            <a:r>
              <a:rPr lang="en-CA" baseline="30000" dirty="0"/>
              <a:t>2</a:t>
            </a:r>
          </a:p>
          <a:p>
            <a:pPr lvl="1"/>
            <a:r>
              <a:rPr lang="en-CA" dirty="0"/>
              <a:t>How much does x explain the change in y? </a:t>
            </a:r>
          </a:p>
          <a:p>
            <a:pPr lvl="1"/>
            <a:endParaRPr lang="en-CA" dirty="0"/>
          </a:p>
          <a:p>
            <a:r>
              <a:rPr lang="en-CA" dirty="0"/>
              <a:t>Be careful about saying x </a:t>
            </a:r>
            <a:r>
              <a:rPr lang="en-CA" b="1" dirty="0"/>
              <a:t>causes</a:t>
            </a:r>
            <a:r>
              <a:rPr lang="en-CA" dirty="0"/>
              <a:t> y</a:t>
            </a:r>
          </a:p>
          <a:p>
            <a:r>
              <a:rPr lang="en-CA" dirty="0"/>
              <a:t>We see more babies when people buy more bananas,  but that does not mean bananas cause babies.</a:t>
            </a:r>
          </a:p>
          <a:p>
            <a:pPr lvl="1"/>
            <a:r>
              <a:rPr lang="en-CA" dirty="0"/>
              <a:t>We may buy more bananas when we have more babies because babies have no teeth, and bananas are a soft food</a:t>
            </a:r>
          </a:p>
          <a:p>
            <a:pPr lvl="2"/>
            <a:r>
              <a:rPr lang="en-CA" dirty="0"/>
              <a:t>That does not mean babies cause bananas, seeds cause bananas. 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Typical test questions.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Many test questions show material similar to Excel regression output and ask students to explain the concepts of correlation and regression. </a:t>
            </a:r>
          </a:p>
          <a:p>
            <a:r>
              <a:rPr lang="en-CA" dirty="0"/>
              <a:t>We will focus on test questions.  </a:t>
            </a:r>
          </a:p>
          <a:p>
            <a:r>
              <a:rPr lang="en-CA" dirty="0"/>
              <a:t>You need no knowledge of how Excel works to understand the Excel output.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69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en-CA" dirty="0"/>
              <a:t>Excel output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62500" lnSpcReduction="20000"/>
          </a:bodyPr>
          <a:lstStyle/>
          <a:p>
            <a:pPr marL="0" indent="0" algn="r">
              <a:buNone/>
            </a:pPr>
            <a:r>
              <a:rPr lang="en-CA" dirty="0">
                <a:solidFill>
                  <a:srgbClr val="FF0000"/>
                </a:solidFill>
              </a:rPr>
              <a:t>** Note: focus on items highlighted in red</a:t>
            </a:r>
          </a:p>
          <a:p>
            <a:pPr marL="0" indent="0">
              <a:buNone/>
            </a:pPr>
            <a:r>
              <a:rPr lang="en-CA" dirty="0"/>
              <a:t>SUMMARY OUTPUT				</a:t>
            </a:r>
          </a:p>
          <a:p>
            <a:pPr marL="0" indent="0">
              <a:buNone/>
            </a:pPr>
            <a:r>
              <a:rPr lang="en-CA" dirty="0"/>
              <a:t>				</a:t>
            </a:r>
          </a:p>
          <a:p>
            <a:pPr marL="0" indent="0">
              <a:buNone/>
            </a:pPr>
            <a:r>
              <a:rPr lang="en-CA" dirty="0"/>
              <a:t>Regression Statistics				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Multiple R	 0.939557535</a:t>
            </a:r>
            <a:r>
              <a:rPr lang="en-CA" dirty="0"/>
              <a:t>			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R Square	                   0.882768362</a:t>
            </a:r>
            <a:r>
              <a:rPr lang="en-CA" dirty="0"/>
              <a:t>			</a:t>
            </a:r>
          </a:p>
          <a:p>
            <a:pPr marL="0" indent="0">
              <a:buNone/>
            </a:pPr>
            <a:r>
              <a:rPr lang="en-CA" dirty="0"/>
              <a:t>Adjusted R Square      0.843691149			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Standard Error            1.663329993</a:t>
            </a:r>
            <a:r>
              <a:rPr lang="en-CA" dirty="0"/>
              <a:t>			</a:t>
            </a:r>
          </a:p>
          <a:p>
            <a:pPr marL="0" indent="0">
              <a:buNone/>
            </a:pPr>
            <a:r>
              <a:rPr lang="en-CA" dirty="0"/>
              <a:t>Observations	  5			</a:t>
            </a:r>
          </a:p>
          <a:p>
            <a:pPr marL="0" indent="0">
              <a:buNone/>
            </a:pPr>
            <a:r>
              <a:rPr lang="en-CA" dirty="0"/>
              <a:t>				</a:t>
            </a:r>
          </a:p>
          <a:p>
            <a:pPr marL="0" indent="0">
              <a:buNone/>
            </a:pPr>
            <a:r>
              <a:rPr lang="en-CA" dirty="0"/>
              <a:t>ANOVA				</a:t>
            </a:r>
          </a:p>
          <a:p>
            <a:pPr marL="0" indent="0">
              <a:buNone/>
            </a:pPr>
            <a:r>
              <a:rPr lang="en-CA" dirty="0"/>
              <a:t>         	         </a:t>
            </a:r>
            <a:r>
              <a:rPr lang="en-CA" dirty="0" err="1"/>
              <a:t>df</a:t>
            </a:r>
            <a:r>
              <a:rPr lang="en-CA" dirty="0"/>
              <a:t>	SS	  MS	      F                        Significance F</a:t>
            </a:r>
          </a:p>
          <a:p>
            <a:pPr marL="0" indent="0">
              <a:buNone/>
            </a:pPr>
            <a:r>
              <a:rPr lang="en-CA" dirty="0"/>
              <a:t>Regression         1	62.5	62.5	      22.59036145       0.01767543</a:t>
            </a:r>
          </a:p>
          <a:p>
            <a:pPr marL="0" indent="0">
              <a:buNone/>
            </a:pPr>
            <a:r>
              <a:rPr lang="en-CA" dirty="0"/>
              <a:t>Residual             3	8.3  	2.766666667	</a:t>
            </a:r>
          </a:p>
          <a:p>
            <a:pPr marL="0" indent="0">
              <a:buNone/>
            </a:pPr>
            <a:r>
              <a:rPr lang="en-CA" dirty="0"/>
              <a:t>Total	         4	70.8		</a:t>
            </a:r>
          </a:p>
          <a:p>
            <a:pPr marL="0" indent="0">
              <a:buNone/>
            </a:pPr>
            <a:r>
              <a:rPr lang="en-CA" dirty="0"/>
              <a:t>				</a:t>
            </a:r>
          </a:p>
          <a:p>
            <a:pPr marL="0" indent="0">
              <a:buNone/>
            </a:pPr>
            <a:r>
              <a:rPr lang="en-CA" dirty="0"/>
              <a:t>	         Coefficients        Standard Error        t Stat	      P-value</a:t>
            </a:r>
          </a:p>
          <a:p>
            <a:pPr marL="0" indent="0">
              <a:buNone/>
            </a:pPr>
            <a:r>
              <a:rPr lang="en-CA" dirty="0"/>
              <a:t>      </a:t>
            </a:r>
            <a:r>
              <a:rPr lang="en-CA" dirty="0">
                <a:solidFill>
                  <a:srgbClr val="FF0000"/>
                </a:solidFill>
              </a:rPr>
              <a:t>Intercept	    6.3         </a:t>
            </a:r>
            <a:r>
              <a:rPr lang="en-CA" dirty="0"/>
              <a:t>1.744515214              3.611318461         0.036469725</a:t>
            </a:r>
          </a:p>
          <a:p>
            <a:pPr marL="0" indent="0">
              <a:buNone/>
            </a:pPr>
            <a:r>
              <a:rPr lang="en-CA" dirty="0"/>
              <a:t>      </a:t>
            </a:r>
            <a:r>
              <a:rPr lang="en-CA" dirty="0">
                <a:solidFill>
                  <a:srgbClr val="FF0000"/>
                </a:solidFill>
              </a:rPr>
              <a:t>Effort Level	    2.5         </a:t>
            </a:r>
            <a:r>
              <a:rPr lang="en-CA" dirty="0"/>
              <a:t>0.525991128             4.752931879       0.01767543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17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Excel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sz="2000" dirty="0"/>
              <a:t>Excel Output</a:t>
            </a:r>
          </a:p>
          <a:p>
            <a:pPr marL="0" indent="0">
              <a:buNone/>
            </a:pPr>
            <a:r>
              <a:rPr lang="en-CA" sz="2000" dirty="0"/>
              <a:t>Multiple R     0.939557535			</a:t>
            </a:r>
          </a:p>
          <a:p>
            <a:pPr marL="0" indent="0">
              <a:buNone/>
            </a:pPr>
            <a:r>
              <a:rPr lang="en-CA" sz="2000" dirty="0"/>
              <a:t>R Square        0.882768362</a:t>
            </a:r>
          </a:p>
          <a:p>
            <a:pPr marL="0" indent="0">
              <a:buNone/>
            </a:pPr>
            <a:endParaRPr lang="en-CA" sz="2000" dirty="0"/>
          </a:p>
          <a:p>
            <a:pPr marL="0" indent="0">
              <a:buNone/>
            </a:pPr>
            <a:r>
              <a:rPr lang="en-CA" sz="2000" dirty="0"/>
              <a:t>                        Coefficients     Standard Error    t Stat        P-value</a:t>
            </a:r>
          </a:p>
          <a:p>
            <a:pPr marL="0" indent="0">
              <a:buNone/>
            </a:pPr>
            <a:r>
              <a:rPr lang="en-CA" sz="2000" dirty="0"/>
              <a:t>      Intercept	    6.3            1.744515                3.611318    0.0364697</a:t>
            </a:r>
          </a:p>
          <a:p>
            <a:pPr marL="0" indent="0">
              <a:buNone/>
            </a:pPr>
            <a:r>
              <a:rPr lang="en-CA" sz="2000" dirty="0"/>
              <a:t>      Effort Level	    2.5           0.525991               4.75293     0.01767543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sz="2200" dirty="0"/>
              <a:t>Multiple R is the coefficient of correlation.</a:t>
            </a:r>
          </a:p>
          <a:p>
            <a:r>
              <a:rPr lang="en-CA" sz="2200" dirty="0"/>
              <a:t>R Square is the coefficient of determination. </a:t>
            </a:r>
          </a:p>
          <a:p>
            <a:r>
              <a:rPr lang="en-CA" sz="2200" dirty="0"/>
              <a:t>Intercept of 6.3 is ‘</a:t>
            </a:r>
            <a:r>
              <a:rPr lang="en-CA" sz="2200" dirty="0">
                <a:solidFill>
                  <a:srgbClr val="FF0000"/>
                </a:solidFill>
              </a:rPr>
              <a:t>a’</a:t>
            </a:r>
            <a:r>
              <a:rPr lang="en-CA" sz="2200" dirty="0"/>
              <a:t> in the regression equation </a:t>
            </a:r>
            <a:r>
              <a:rPr lang="cy-GB" sz="2200" dirty="0"/>
              <a:t>ŷ </a:t>
            </a:r>
            <a:r>
              <a:rPr lang="en-CA" sz="2200" dirty="0"/>
              <a:t> = </a:t>
            </a:r>
            <a:r>
              <a:rPr lang="en-CA" sz="2200" dirty="0">
                <a:solidFill>
                  <a:srgbClr val="FF0000"/>
                </a:solidFill>
              </a:rPr>
              <a:t>a</a:t>
            </a:r>
            <a:r>
              <a:rPr lang="en-CA" sz="2200" dirty="0"/>
              <a:t> + </a:t>
            </a:r>
            <a:r>
              <a:rPr lang="en-CA" sz="2200" dirty="0" err="1">
                <a:solidFill>
                  <a:srgbClr val="FF0000"/>
                </a:solidFill>
              </a:rPr>
              <a:t>b</a:t>
            </a:r>
            <a:r>
              <a:rPr lang="en-CA" sz="2200" dirty="0" err="1"/>
              <a:t>x</a:t>
            </a:r>
            <a:endParaRPr lang="en-CA" sz="2200" dirty="0"/>
          </a:p>
          <a:p>
            <a:r>
              <a:rPr lang="en-CA" sz="2200" dirty="0"/>
              <a:t>Variable X, independent variable, is always on the line below Intercept</a:t>
            </a:r>
          </a:p>
          <a:p>
            <a:r>
              <a:rPr lang="en-CA" sz="2200" dirty="0"/>
              <a:t>X  is Effort level, 2.5 is ‘</a:t>
            </a:r>
            <a:r>
              <a:rPr lang="en-CA" sz="2200" dirty="0">
                <a:solidFill>
                  <a:srgbClr val="FF0000"/>
                </a:solidFill>
              </a:rPr>
              <a:t>b’</a:t>
            </a:r>
            <a:r>
              <a:rPr lang="en-CA" sz="2200" dirty="0"/>
              <a:t> the slope, in regression equation </a:t>
            </a:r>
            <a:r>
              <a:rPr lang="cy-GB" sz="2200" dirty="0"/>
              <a:t>ŷ </a:t>
            </a:r>
            <a:r>
              <a:rPr lang="en-CA" sz="2200" dirty="0"/>
              <a:t> = a + </a:t>
            </a:r>
            <a:r>
              <a:rPr lang="en-CA" sz="2200" dirty="0" err="1"/>
              <a:t>bx</a:t>
            </a:r>
            <a:r>
              <a:rPr lang="en-CA" sz="2200" dirty="0"/>
              <a:t> </a:t>
            </a:r>
          </a:p>
          <a:p>
            <a:endParaRPr lang="en-CA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pPr marL="0" indent="0">
              <a:buNone/>
            </a:pPr>
            <a:r>
              <a:rPr lang="en-CA" sz="2800" dirty="0"/>
              <a:t>                 </a:t>
            </a:r>
            <a:r>
              <a:rPr lang="en-CA" sz="2000" dirty="0"/>
              <a:t>Coefficients     Standard Error      t Stat          P-value</a:t>
            </a:r>
          </a:p>
          <a:p>
            <a:pPr marL="0" indent="0">
              <a:buNone/>
            </a:pPr>
            <a:r>
              <a:rPr lang="en-CA" sz="2000" dirty="0"/>
              <a:t>      Intercept	    6.3                1.744515                3.611318    0.0364697</a:t>
            </a:r>
          </a:p>
          <a:p>
            <a:pPr marL="0" indent="0">
              <a:buNone/>
            </a:pPr>
            <a:r>
              <a:rPr lang="en-CA" sz="2000" dirty="0"/>
              <a:t>      Effort Level	    2.5                0.525991               4.75293     0.01767543</a:t>
            </a:r>
          </a:p>
          <a:p>
            <a:pPr marL="0" indent="0">
              <a:buNone/>
            </a:pPr>
            <a:endParaRPr lang="en-CA" sz="2000" dirty="0"/>
          </a:p>
          <a:p>
            <a:r>
              <a:rPr lang="en-CA" sz="2000" dirty="0"/>
              <a:t>Build the regression equation (also called the </a:t>
            </a:r>
            <a:r>
              <a:rPr lang="en-CA" sz="2000" i="1" dirty="0"/>
              <a:t>regression line</a:t>
            </a:r>
            <a:r>
              <a:rPr lang="en-CA" sz="2000" dirty="0"/>
              <a:t>)?</a:t>
            </a:r>
          </a:p>
          <a:p>
            <a:pPr lvl="1"/>
            <a:r>
              <a:rPr lang="cy-GB" sz="1800" dirty="0"/>
              <a:t>ŷ </a:t>
            </a:r>
            <a:r>
              <a:rPr lang="en-CA" sz="1800" dirty="0"/>
              <a:t> = a + </a:t>
            </a:r>
            <a:r>
              <a:rPr lang="en-CA" sz="1800" dirty="0" err="1"/>
              <a:t>bx</a:t>
            </a:r>
            <a:endParaRPr lang="en-CA" sz="1800" dirty="0"/>
          </a:p>
          <a:p>
            <a:pPr lvl="1"/>
            <a:r>
              <a:rPr lang="cy-GB" sz="1800" dirty="0"/>
              <a:t>ŷ (Grades)  = 6.3 + 2.5(Effort level)</a:t>
            </a:r>
          </a:p>
          <a:p>
            <a:r>
              <a:rPr lang="cy-GB" sz="2000" dirty="0"/>
              <a:t>If effort-level was 5, what would ŷ (grades) be?</a:t>
            </a:r>
          </a:p>
          <a:p>
            <a:pPr lvl="1"/>
            <a:r>
              <a:rPr lang="cy-GB" sz="1800" dirty="0"/>
              <a:t>ŷ = 6.3 + 2.5(5) = 18.8</a:t>
            </a:r>
          </a:p>
          <a:p>
            <a:r>
              <a:rPr lang="cy-GB" sz="2000" dirty="0"/>
              <a:t>If effort-level was 10, what would ŷ (grades) be?</a:t>
            </a:r>
          </a:p>
          <a:p>
            <a:pPr lvl="1"/>
            <a:r>
              <a:rPr lang="cy-GB" sz="1800" dirty="0"/>
              <a:t>ŷ = 6.3 + 2.5(10) = 31.3 </a:t>
            </a:r>
          </a:p>
          <a:p>
            <a:r>
              <a:rPr lang="cy-GB" sz="2000" dirty="0"/>
              <a:t>Interpret the regression equation (also called </a:t>
            </a:r>
            <a:r>
              <a:rPr lang="cy-GB" sz="2000" i="1" dirty="0"/>
              <a:t>regression line</a:t>
            </a:r>
            <a:r>
              <a:rPr lang="cy-GB" sz="2000" dirty="0"/>
              <a:t>)?</a:t>
            </a:r>
          </a:p>
          <a:p>
            <a:pPr lvl="1"/>
            <a:r>
              <a:rPr lang="cy-GB" sz="1800" dirty="0"/>
              <a:t>For every unit of effort-level increase, grades will improve 2.5 units.</a:t>
            </a:r>
            <a:endParaRPr lang="en-CA" sz="1800" dirty="0"/>
          </a:p>
          <a:p>
            <a:pPr lvl="1"/>
            <a:endParaRPr lang="en-CA" sz="1800" dirty="0"/>
          </a:p>
          <a:p>
            <a:pPr lvl="1"/>
            <a:endParaRPr lang="en-CA" sz="1800" dirty="0"/>
          </a:p>
          <a:p>
            <a:pPr marL="0" indent="0">
              <a:buNone/>
            </a:pPr>
            <a:endParaRPr lang="en-CA" sz="2000" dirty="0"/>
          </a:p>
          <a:p>
            <a:pPr marL="0" indent="0">
              <a:buNone/>
            </a:pPr>
            <a:endParaRPr lang="en-CA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2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CA" dirty="0"/>
              <a:t>Questions – x and 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What are </a:t>
            </a:r>
            <a:r>
              <a:rPr lang="en-CA" b="1" dirty="0"/>
              <a:t>x and y variables </a:t>
            </a:r>
            <a:r>
              <a:rPr lang="en-CA" dirty="0"/>
              <a:t>if we have a correlation of statistics grade for students and their average salary as employees?</a:t>
            </a:r>
          </a:p>
          <a:p>
            <a:pPr lvl="1"/>
            <a:r>
              <a:rPr lang="en-CA" dirty="0"/>
              <a:t>Importance. Students care more about salary than grades so dependent (y) is salary. Grade is x variable. </a:t>
            </a:r>
          </a:p>
          <a:p>
            <a:pPr lvl="1"/>
            <a:r>
              <a:rPr lang="en-CA" dirty="0"/>
              <a:t>Ask forward and backwards.  Students who set high standards on grades could be employees that earn high salaries.  A high salary later in life would not likely impact what grades you got early in school.</a:t>
            </a:r>
          </a:p>
          <a:p>
            <a:r>
              <a:rPr lang="en-CA" dirty="0"/>
              <a:t>What are x and y variables?  Profit made and color of product?</a:t>
            </a:r>
          </a:p>
          <a:p>
            <a:pPr lvl="1"/>
            <a:r>
              <a:rPr lang="en-CA" dirty="0"/>
              <a:t>Companies care more about profit, so profit is the y variable. Product color is x.  Popular colors may improve sales but it is unlikely more profit changes product color . </a:t>
            </a:r>
          </a:p>
          <a:p>
            <a:r>
              <a:rPr lang="en-CA" dirty="0"/>
              <a:t>What are </a:t>
            </a:r>
            <a:r>
              <a:rPr lang="en-CA" b="1" dirty="0"/>
              <a:t>dependent and independent </a:t>
            </a:r>
            <a:r>
              <a:rPr lang="en-CA" dirty="0"/>
              <a:t>variables? Teacher ability and student grades. </a:t>
            </a:r>
          </a:p>
          <a:p>
            <a:pPr lvl="1"/>
            <a:r>
              <a:rPr lang="en-CA" dirty="0"/>
              <a:t>We care most about grades, so </a:t>
            </a:r>
            <a:r>
              <a:rPr lang="en-CA" b="1" dirty="0"/>
              <a:t>grades is dependent </a:t>
            </a:r>
            <a:r>
              <a:rPr lang="en-CA" dirty="0"/>
              <a:t>on teacher ability.   A teacher could more easily improve class grades than good grades could improve the teacher.  </a:t>
            </a:r>
          </a:p>
          <a:p>
            <a:pPr lvl="1"/>
            <a:endParaRPr lang="en-CA" dirty="0"/>
          </a:p>
          <a:p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4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sz="2000" dirty="0"/>
              <a:t>Multiple R          -0.716738113                Classes-missed and grades.</a:t>
            </a:r>
          </a:p>
          <a:p>
            <a:pPr marL="0" indent="0">
              <a:buNone/>
            </a:pPr>
            <a:r>
              <a:rPr lang="pt-BR" sz="2000" dirty="0"/>
              <a:t>R Square              0.513713523</a:t>
            </a:r>
          </a:p>
          <a:p>
            <a:pPr marL="0" indent="0">
              <a:buNone/>
            </a:pPr>
            <a:r>
              <a:rPr lang="en-CA" sz="2000" dirty="0"/>
              <a:t>Standard Error   3.895663034</a:t>
            </a:r>
          </a:p>
          <a:p>
            <a:pPr marL="0" indent="0">
              <a:buNone/>
            </a:pPr>
            <a:r>
              <a:rPr lang="fr-FR" sz="2000" dirty="0"/>
              <a:t>	</a:t>
            </a:r>
            <a:r>
              <a:rPr lang="fr-FR" sz="2000" b="1" dirty="0"/>
              <a:t>           Coefficients</a:t>
            </a:r>
          </a:p>
          <a:p>
            <a:pPr marL="0" indent="0">
              <a:buNone/>
            </a:pPr>
            <a:r>
              <a:rPr lang="fr-FR" sz="2000" dirty="0" err="1"/>
              <a:t>Intercept</a:t>
            </a:r>
            <a:r>
              <a:rPr lang="fr-FR" sz="2000" dirty="0"/>
              <a:t>	            32.86666667</a:t>
            </a:r>
          </a:p>
          <a:p>
            <a:pPr marL="0" indent="0">
              <a:buNone/>
            </a:pPr>
            <a:r>
              <a:rPr lang="fr-FR" sz="2000" dirty="0"/>
              <a:t>X Variable 1          -1.914285714</a:t>
            </a:r>
          </a:p>
          <a:p>
            <a:endParaRPr lang="en-CA" sz="2000" dirty="0"/>
          </a:p>
          <a:p>
            <a:r>
              <a:rPr lang="en-CA" sz="2000" dirty="0"/>
              <a:t>What is the dependent variable?</a:t>
            </a:r>
          </a:p>
          <a:p>
            <a:pPr lvl="1"/>
            <a:r>
              <a:rPr lang="en-CA" sz="2000" dirty="0"/>
              <a:t>Grades are dependent. Grades more important so likely the dependent.  </a:t>
            </a:r>
          </a:p>
          <a:p>
            <a:r>
              <a:rPr lang="en-CA" sz="2000" dirty="0"/>
              <a:t>What is the least squares regression line (also called </a:t>
            </a:r>
            <a:r>
              <a:rPr lang="en-CA" sz="2000" dirty="0">
                <a:solidFill>
                  <a:srgbClr val="FF0000"/>
                </a:solidFill>
              </a:rPr>
              <a:t>regression equation</a:t>
            </a:r>
            <a:r>
              <a:rPr lang="en-CA" sz="2000" dirty="0"/>
              <a:t>)?</a:t>
            </a:r>
          </a:p>
          <a:p>
            <a:pPr lvl="1"/>
            <a:r>
              <a:rPr lang="en-CA" sz="1800" dirty="0"/>
              <a:t>Grades = 32.8 - 1.914(classes missed)</a:t>
            </a:r>
          </a:p>
          <a:p>
            <a:r>
              <a:rPr lang="en-CA" sz="2000" dirty="0"/>
              <a:t>If a student missed 7 classes, what grade would they get?</a:t>
            </a:r>
          </a:p>
          <a:p>
            <a:pPr lvl="1"/>
            <a:r>
              <a:rPr lang="en-CA" sz="1800" dirty="0"/>
              <a:t>Grades = 32.8 -1.914(7) = 19.4</a:t>
            </a:r>
          </a:p>
          <a:p>
            <a:r>
              <a:rPr lang="en-CA" sz="2000" dirty="0"/>
              <a:t>Interpret the slope?</a:t>
            </a:r>
          </a:p>
          <a:p>
            <a:pPr lvl="1"/>
            <a:r>
              <a:rPr lang="en-CA" sz="1800" dirty="0"/>
              <a:t>For each class missed, grades will fall 1.9 units</a:t>
            </a:r>
          </a:p>
          <a:p>
            <a:r>
              <a:rPr lang="en-CA" sz="2000" dirty="0"/>
              <a:t>What is coefficient of correlation, interpret it?</a:t>
            </a:r>
          </a:p>
          <a:p>
            <a:pPr lvl="1"/>
            <a:r>
              <a:rPr lang="en-CA" sz="1800" dirty="0"/>
              <a:t>Multiple r is -72%, this is a strong negative correlation. As classes are missed goes up, the grades go down. </a:t>
            </a:r>
          </a:p>
          <a:p>
            <a:r>
              <a:rPr lang="en-CA" sz="2000" dirty="0"/>
              <a:t>What is coefficient of determination, interpret it?</a:t>
            </a:r>
          </a:p>
          <a:p>
            <a:pPr lvl="1"/>
            <a:r>
              <a:rPr lang="en-CA" sz="1800" dirty="0"/>
              <a:t>51% of the change in grades is explained by classes missed, other variables explain the </a:t>
            </a:r>
            <a:r>
              <a:rPr lang="en-CA" sz="1800"/>
              <a:t>remaining 49</a:t>
            </a:r>
            <a:r>
              <a:rPr lang="en-CA" sz="1800" dirty="0"/>
              <a:t>% of grade performance.</a:t>
            </a:r>
          </a:p>
          <a:p>
            <a:r>
              <a:rPr lang="en-CA" sz="2000" dirty="0"/>
              <a:t>What is standard error and interpret it?</a:t>
            </a:r>
          </a:p>
          <a:p>
            <a:pPr lvl="1"/>
            <a:r>
              <a:rPr lang="en-CA" sz="1800" dirty="0"/>
              <a:t>Prediction accuracy on grades will vary by +/- 3.896 units.</a:t>
            </a:r>
          </a:p>
          <a:p>
            <a:pPr lvl="1"/>
            <a:endParaRPr lang="en-CA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2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sz="2000" dirty="0"/>
              <a:t>Multiple R           0.86                          Number of practice problems and grades.</a:t>
            </a:r>
          </a:p>
          <a:p>
            <a:pPr marL="0" indent="0">
              <a:buNone/>
            </a:pPr>
            <a:r>
              <a:rPr lang="pt-BR" sz="2000" dirty="0"/>
              <a:t>R Square              0.74</a:t>
            </a:r>
          </a:p>
          <a:p>
            <a:pPr marL="0" indent="0">
              <a:buNone/>
            </a:pPr>
            <a:r>
              <a:rPr lang="en-CA" sz="2000" dirty="0"/>
              <a:t>Standard Error   12.45</a:t>
            </a:r>
          </a:p>
          <a:p>
            <a:pPr marL="0" indent="0">
              <a:buNone/>
            </a:pPr>
            <a:r>
              <a:rPr lang="fr-FR" sz="2000" dirty="0"/>
              <a:t>	           Coefficients</a:t>
            </a:r>
          </a:p>
          <a:p>
            <a:pPr marL="0" indent="0">
              <a:buNone/>
            </a:pPr>
            <a:r>
              <a:rPr lang="fr-FR" sz="2000" dirty="0" err="1"/>
              <a:t>Intercept</a:t>
            </a:r>
            <a:r>
              <a:rPr lang="fr-FR" sz="2000" dirty="0"/>
              <a:t>	            45.81</a:t>
            </a:r>
          </a:p>
          <a:p>
            <a:pPr marL="0" indent="0">
              <a:buNone/>
            </a:pPr>
            <a:r>
              <a:rPr lang="fr-FR" sz="2000" dirty="0"/>
              <a:t>X Variable 1           0.0387</a:t>
            </a:r>
          </a:p>
          <a:p>
            <a:endParaRPr lang="en-CA" sz="2000" dirty="0"/>
          </a:p>
          <a:p>
            <a:r>
              <a:rPr lang="en-CA" sz="2000" dirty="0"/>
              <a:t>What is the dependent variable?</a:t>
            </a:r>
          </a:p>
          <a:p>
            <a:pPr lvl="1"/>
            <a:r>
              <a:rPr lang="en-CA" sz="2000" dirty="0"/>
              <a:t>Grades are dependent. Grades more important so likely the dependent.  </a:t>
            </a:r>
          </a:p>
          <a:p>
            <a:r>
              <a:rPr lang="en-CA" sz="2000" dirty="0"/>
              <a:t>What is the regression equation?</a:t>
            </a:r>
          </a:p>
          <a:p>
            <a:pPr lvl="1"/>
            <a:r>
              <a:rPr lang="en-CA" sz="1800" dirty="0"/>
              <a:t>Grades = 45.81 + .0387(practice)</a:t>
            </a:r>
          </a:p>
          <a:p>
            <a:r>
              <a:rPr lang="en-CA" sz="2000" dirty="0"/>
              <a:t>If a student </a:t>
            </a:r>
            <a:r>
              <a:rPr lang="en-CA" sz="2000"/>
              <a:t>practiced 800 </a:t>
            </a:r>
            <a:r>
              <a:rPr lang="en-CA" sz="2000" dirty="0"/>
              <a:t>problems, what grade would they get?</a:t>
            </a:r>
          </a:p>
          <a:p>
            <a:pPr lvl="1"/>
            <a:r>
              <a:rPr lang="en-CA" sz="1800" dirty="0"/>
              <a:t>Grades = 45.81 + .0387(800) = 76.77</a:t>
            </a:r>
          </a:p>
          <a:p>
            <a:r>
              <a:rPr lang="en-CA" sz="2000" dirty="0"/>
              <a:t>Interpret the slope?</a:t>
            </a:r>
          </a:p>
          <a:p>
            <a:pPr lvl="1"/>
            <a:r>
              <a:rPr lang="en-CA" sz="1800" dirty="0"/>
              <a:t>For each practice problem, grades will increase .0387 units</a:t>
            </a:r>
          </a:p>
          <a:p>
            <a:r>
              <a:rPr lang="en-CA" sz="2000" dirty="0"/>
              <a:t>What is coefficient of correlation, interpret it?</a:t>
            </a:r>
          </a:p>
          <a:p>
            <a:pPr lvl="1"/>
            <a:r>
              <a:rPr lang="en-CA" sz="1800" dirty="0"/>
              <a:t>Multiple r is 86%, this is a very strong positive correlation. As problems are practiced, the grades go up. </a:t>
            </a:r>
          </a:p>
          <a:p>
            <a:r>
              <a:rPr lang="en-CA" sz="2000" dirty="0"/>
              <a:t>What is coefficient of determination, interpret it?</a:t>
            </a:r>
          </a:p>
          <a:p>
            <a:pPr lvl="1"/>
            <a:r>
              <a:rPr lang="en-CA" sz="1800" dirty="0"/>
              <a:t>74% of the change in grades is explained by practice problems, other variables explain the remaining 26% of grade performance. </a:t>
            </a:r>
          </a:p>
          <a:p>
            <a:r>
              <a:rPr lang="en-CA" sz="2000" dirty="0"/>
              <a:t>What is standard error and interpret it?</a:t>
            </a:r>
          </a:p>
          <a:p>
            <a:pPr lvl="1"/>
            <a:r>
              <a:rPr lang="en-CA" sz="1800" dirty="0"/>
              <a:t>Prediction accuracy on grades will vary by +/- 12.45 units</a:t>
            </a:r>
            <a:endParaRPr lang="en-CA" sz="2000" dirty="0"/>
          </a:p>
          <a:p>
            <a:pPr lvl="1"/>
            <a:endParaRPr lang="en-CA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8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143000"/>
          </a:xfrm>
        </p:spPr>
        <p:txBody>
          <a:bodyPr/>
          <a:lstStyle/>
          <a:p>
            <a:r>
              <a:rPr lang="en-CA" dirty="0"/>
              <a:t>Calculation 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9552" y="2492896"/>
            <a:ext cx="73448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CA" sz="2400" dirty="0"/>
              <a:t>Extremely unlikely you would need to do manual calculations for  r on a test, perhaps as a take home assignment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CA" sz="2400" dirty="0"/>
              <a:t>The formulas are provided to understand what correlation is rather than how to calculate it.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CA" sz="2400" dirty="0"/>
              <a:t>How to generate Excel output is important if you take any research courses but won’t tested if you are learning statistics on a calculator </a:t>
            </a:r>
          </a:p>
        </p:txBody>
      </p:sp>
    </p:spTree>
    <p:extLst>
      <p:ext uri="{BB962C8B-B14F-4D97-AF65-F5344CB8AC3E}">
        <p14:creationId xmlns:p14="http://schemas.microsoft.com/office/powerpoint/2010/main" val="2728292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880311"/>
              </p:ext>
            </p:extLst>
          </p:nvPr>
        </p:nvGraphicFramePr>
        <p:xfrm>
          <a:off x="1547664" y="2276872"/>
          <a:ext cx="554461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Number Practice</a:t>
                      </a:r>
                      <a:r>
                        <a:rPr lang="en-CA" baseline="0" dirty="0"/>
                        <a:t> Problems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Grades</a:t>
                      </a:r>
                      <a:r>
                        <a:rPr lang="en-CA" baseline="0" dirty="0"/>
                        <a:t> (in percent)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1600" y="5229200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Use this data to calculate r, r</a:t>
            </a:r>
            <a:r>
              <a:rPr lang="en-CA" sz="2400" baseline="30000" dirty="0"/>
              <a:t>2</a:t>
            </a:r>
            <a:r>
              <a:rPr lang="en-CA" sz="2400" dirty="0"/>
              <a:t>, intercept, slope, and standard error of the estimate</a:t>
            </a:r>
          </a:p>
        </p:txBody>
      </p:sp>
    </p:spTree>
    <p:extLst>
      <p:ext uri="{BB962C8B-B14F-4D97-AF65-F5344CB8AC3E}">
        <p14:creationId xmlns:p14="http://schemas.microsoft.com/office/powerpoint/2010/main" val="4114097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Calculation using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Type the data into Excel</a:t>
            </a:r>
          </a:p>
          <a:p>
            <a:pPr lvl="1"/>
            <a:r>
              <a:rPr lang="en-CA" dirty="0"/>
              <a:t>Practice in column A, Grades in column B</a:t>
            </a:r>
          </a:p>
          <a:p>
            <a:r>
              <a:rPr lang="en-CA" dirty="0"/>
              <a:t>On the menu, select </a:t>
            </a:r>
            <a:r>
              <a:rPr lang="en-CA" b="1" dirty="0"/>
              <a:t>Data</a:t>
            </a:r>
            <a:r>
              <a:rPr lang="en-CA" dirty="0"/>
              <a:t>, then </a:t>
            </a:r>
            <a:r>
              <a:rPr lang="en-CA" b="1" dirty="0"/>
              <a:t>Data Analysis</a:t>
            </a:r>
          </a:p>
          <a:p>
            <a:pPr lvl="1"/>
            <a:r>
              <a:rPr lang="en-CA" dirty="0"/>
              <a:t>If you don’t see Data Analysis on the extreme right of the menu ribbon, you need to see Excel Setup on the growingknowing.com website to </a:t>
            </a:r>
            <a:r>
              <a:rPr lang="en-CA" b="1" dirty="0"/>
              <a:t>Add-in</a:t>
            </a:r>
            <a:r>
              <a:rPr lang="en-CA" dirty="0"/>
              <a:t> Data Analysis.</a:t>
            </a:r>
          </a:p>
          <a:p>
            <a:r>
              <a:rPr lang="en-CA" dirty="0"/>
              <a:t>Select </a:t>
            </a:r>
            <a:r>
              <a:rPr lang="en-CA" b="1" dirty="0"/>
              <a:t>Regression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62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4441"/>
            <a:ext cx="835292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65307" y="155679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A1:A7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5307" y="19888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B1:B7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5086" y="244177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57690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5826981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075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CA" b="1" dirty="0"/>
                  <a:t>Coefficient of Determination</a:t>
                </a:r>
                <a:r>
                  <a:rPr lang="en-CA" dirty="0"/>
                  <a:t>, r</a:t>
                </a:r>
                <a:r>
                  <a:rPr lang="en-CA" baseline="30000" dirty="0"/>
                  <a:t>2</a:t>
                </a:r>
                <a:r>
                  <a:rPr lang="en-CA" dirty="0"/>
                  <a:t>  </a:t>
                </a:r>
              </a:p>
              <a:p>
                <a:pPr lvl="1"/>
                <a:r>
                  <a:rPr lang="en-CA" dirty="0"/>
                  <a:t>Calculate r</a:t>
                </a:r>
                <a:r>
                  <a:rPr lang="en-CA" baseline="30000" dirty="0"/>
                  <a:t>2  </a:t>
                </a:r>
                <a:r>
                  <a:rPr lang="en-CA" dirty="0"/>
                  <a:t>exactly as the symbol suggests.</a:t>
                </a:r>
              </a:p>
              <a:p>
                <a:pPr lvl="1"/>
                <a:r>
                  <a:rPr lang="en-CA" dirty="0"/>
                  <a:t>Example:  if r = .2, what is r</a:t>
                </a:r>
                <a:r>
                  <a:rPr lang="en-CA" baseline="30000" dirty="0"/>
                  <a:t>2</a:t>
                </a:r>
                <a:r>
                  <a:rPr lang="en-CA" dirty="0"/>
                  <a:t> ?</a:t>
                </a:r>
              </a:p>
              <a:p>
                <a:pPr lvl="1"/>
                <a:r>
                  <a:rPr lang="en-CA" dirty="0"/>
                  <a:t> if r = .2, r</a:t>
                </a:r>
                <a:r>
                  <a:rPr lang="en-CA" baseline="30000" dirty="0"/>
                  <a:t>2</a:t>
                </a:r>
                <a:r>
                  <a:rPr lang="en-CA" dirty="0"/>
                  <a:t> is .2</a:t>
                </a:r>
                <a:r>
                  <a:rPr lang="en-CA" baseline="30000" dirty="0"/>
                  <a:t>2</a:t>
                </a:r>
                <a:r>
                  <a:rPr lang="en-CA" dirty="0"/>
                  <a:t> or .04</a:t>
                </a:r>
              </a:p>
              <a:p>
                <a:pPr lvl="1"/>
                <a:endParaRPr lang="en-CA" dirty="0"/>
              </a:p>
              <a:p>
                <a:r>
                  <a:rPr lang="en-CA" b="1" dirty="0"/>
                  <a:t>Coefficient of Correlation</a:t>
                </a:r>
                <a:r>
                  <a:rPr lang="en-CA" dirty="0"/>
                  <a:t>, r has a complex formula</a:t>
                </a:r>
              </a:p>
              <a:p>
                <a:pPr lvl="1"/>
                <a:r>
                  <a:rPr lang="en-CA" dirty="0"/>
                  <a:t> 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CA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i="1" dirty="0">
                            <a:latin typeface="Cambria Math"/>
                          </a:rPr>
                          <m:t>𝑛</m:t>
                        </m:r>
                        <m:r>
                          <a:rPr lang="en-CA" i="1" dirty="0" err="1">
                            <a:latin typeface="Cambria Math"/>
                          </a:rPr>
                          <m:t>∑</m:t>
                        </m:r>
                        <m:r>
                          <a:rPr lang="en-CA" i="1" dirty="0" err="1">
                            <a:latin typeface="Cambria Math"/>
                          </a:rPr>
                          <m:t>𝑥𝑦</m:t>
                        </m:r>
                        <m:r>
                          <a:rPr lang="en-CA" b="0" i="1" dirty="0" smtClean="0">
                            <a:latin typeface="Cambria Math"/>
                          </a:rPr>
                          <m:t> − </m:t>
                        </m:r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CA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CA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n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∑</m:t>
                                </m:r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x</m:t>
                                </m:r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– </m:t>
                                </m:r>
                                <m:d>
                                  <m:dPr>
                                    <m:ctrlPr>
                                      <a:rPr lang="en-CA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dirty="0">
                                        <a:latin typeface="Cambria Math"/>
                                      </a:rPr>
                                      <m:t>∑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CA" dirty="0">
                                        <a:latin typeface="Cambria Math"/>
                                      </a:rPr>
                                      <m:t>x</m:t>
                                    </m:r>
                                  </m:e>
                                </m:d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CA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n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∑</m:t>
                                </m:r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y</m:t>
                                </m:r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–</m:t>
                                </m:r>
                                <m:d>
                                  <m:dPr>
                                    <m:ctrlPr>
                                      <a:rPr lang="en-CA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dirty="0">
                                        <a:latin typeface="Cambria Math"/>
                                      </a:rPr>
                                      <m:t>∑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CA" dirty="0">
                                        <a:latin typeface="Cambria Math"/>
                                      </a:rPr>
                                      <m:t>y</m:t>
                                    </m:r>
                                  </m:e>
                                </m:d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</m:t>
                                </m:r>
                              </m:e>
                            </m:d>
                          </m:e>
                        </m:rad>
                      </m:den>
                    </m:f>
                  </m:oMath>
                </a14:m>
                <a:endParaRPr lang="en-CA" u="sng" dirty="0"/>
              </a:p>
              <a:p>
                <a:pPr marL="393192" lvl="1" indent="0">
                  <a:buNone/>
                </a:pPr>
                <a:r>
                  <a:rPr lang="en-CA" dirty="0"/>
                  <a:t>  </a:t>
                </a:r>
              </a:p>
              <a:p>
                <a:pPr lvl="2"/>
                <a:r>
                  <a:rPr lang="en-CA" dirty="0"/>
                  <a:t>where y is the dependent variable data and x is the independent </a:t>
                </a:r>
              </a:p>
              <a:p>
                <a:pPr lvl="1"/>
                <a:r>
                  <a:rPr lang="en-CA" dirty="0"/>
                  <a:t>Are there any questions, or is this too easy?      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CA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1111" b="-152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6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More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935480"/>
                <a:ext cx="8229600" cy="4389120"/>
              </a:xfrm>
            </p:spPr>
            <p:txBody>
              <a:bodyPr>
                <a:normAutofit/>
              </a:bodyPr>
              <a:lstStyle/>
              <a:p>
                <a:r>
                  <a:rPr lang="en-CA" b="1" dirty="0"/>
                  <a:t>Regression</a:t>
                </a:r>
                <a:r>
                  <a:rPr lang="en-CA" dirty="0"/>
                  <a:t> equation </a:t>
                </a:r>
                <a:r>
                  <a:rPr lang="cy-GB" dirty="0"/>
                  <a:t>ŷ </a:t>
                </a:r>
                <a:r>
                  <a:rPr lang="en-CA" dirty="0"/>
                  <a:t> = a + </a:t>
                </a:r>
                <a:r>
                  <a:rPr lang="en-CA" dirty="0" err="1"/>
                  <a:t>bx</a:t>
                </a:r>
                <a:endParaRPr lang="en-CA" dirty="0"/>
              </a:p>
              <a:p>
                <a:pPr lvl="2"/>
                <a:r>
                  <a:rPr lang="en-CA" dirty="0"/>
                  <a:t>Where </a:t>
                </a:r>
                <a:r>
                  <a:rPr lang="cy-GB" dirty="0"/>
                  <a:t>ŷ</a:t>
                </a:r>
                <a:r>
                  <a:rPr lang="en-CA" dirty="0"/>
                  <a:t> is predicted value of y for a given value x</a:t>
                </a:r>
              </a:p>
              <a:p>
                <a:pPr lvl="2"/>
                <a:r>
                  <a:rPr lang="en-CA" dirty="0"/>
                  <a:t>a is the intercept</a:t>
                </a:r>
              </a:p>
              <a:p>
                <a:pPr lvl="2"/>
                <a:r>
                  <a:rPr lang="en-CA" dirty="0"/>
                  <a:t>b is the slope</a:t>
                </a:r>
              </a:p>
              <a:p>
                <a:pPr lvl="2"/>
                <a:r>
                  <a:rPr lang="en-CA" dirty="0"/>
                  <a:t>x is the x value</a:t>
                </a:r>
              </a:p>
              <a:p>
                <a:r>
                  <a:rPr lang="en-CA" b="1" dirty="0"/>
                  <a:t>Slope</a:t>
                </a:r>
                <a:r>
                  <a:rPr lang="en-CA" dirty="0"/>
                  <a:t> b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CA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i="1" dirty="0">
                            <a:latin typeface="Cambria Math"/>
                          </a:rPr>
                          <m:t>𝑛</m:t>
                        </m:r>
                        <m:r>
                          <a:rPr lang="en-CA" i="1" dirty="0">
                            <a:latin typeface="Cambria Math"/>
                          </a:rPr>
                          <m:t>∑</m:t>
                        </m:r>
                        <m:r>
                          <a:rPr lang="en-CA" i="1" dirty="0">
                            <a:latin typeface="Cambria Math"/>
                          </a:rPr>
                          <m:t>𝑥𝑦</m:t>
                        </m:r>
                        <m:r>
                          <a:rPr lang="en-CA" i="1" dirty="0">
                            <a:latin typeface="Cambria Math"/>
                          </a:rPr>
                          <m:t> −</m:t>
                        </m:r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lang="en-CA" b="0" i="1" dirty="0" smtClean="0">
                            <a:latin typeface="Cambria Math"/>
                          </a:rPr>
                          <m:t>𝑛</m:t>
                        </m:r>
                        <m:r>
                          <a:rPr lang="en-CA" i="1" dirty="0">
                            <a:latin typeface="Cambria Math"/>
                          </a:rPr>
                          <m:t>∑</m:t>
                        </m:r>
                        <m:r>
                          <m:rPr>
                            <m:nor/>
                          </m:rPr>
                          <a:rPr lang="en-CA" dirty="0"/>
                          <m:t>x</m:t>
                        </m:r>
                        <m:r>
                          <m:rPr>
                            <m:nor/>
                          </m:rPr>
                          <a:rPr lang="en-CA" baseline="30000" dirty="0"/>
                          <m:t>2</m:t>
                        </m:r>
                        <m:r>
                          <m:rPr>
                            <m:nor/>
                          </m:rPr>
                          <a:rPr lang="en-CA" dirty="0"/>
                          <m:t> – (</m:t>
                        </m:r>
                        <m:r>
                          <a:rPr lang="en-CA" i="1" dirty="0">
                            <a:latin typeface="Cambria Math"/>
                          </a:rPr>
                          <m:t>∑</m:t>
                        </m:r>
                        <m:r>
                          <m:rPr>
                            <m:nor/>
                          </m:rPr>
                          <a:rPr lang="en-CA" dirty="0"/>
                          <m:t>x</m:t>
                        </m:r>
                        <m:r>
                          <m:rPr>
                            <m:nor/>
                          </m:rPr>
                          <a:rPr lang="en-CA" dirty="0"/>
                          <m:t>)2 </m:t>
                        </m:r>
                      </m:den>
                    </m:f>
                  </m:oMath>
                </a14:m>
                <a:endParaRPr lang="en-CA" dirty="0"/>
              </a:p>
              <a:p>
                <a:r>
                  <a:rPr lang="en-CA" b="1" dirty="0"/>
                  <a:t>Intercept</a:t>
                </a:r>
                <a:r>
                  <a:rPr lang="en-CA" dirty="0"/>
                  <a:t> a = y – </a:t>
                </a:r>
                <a:r>
                  <a:rPr lang="en-CA" dirty="0" err="1"/>
                  <a:t>bx</a:t>
                </a:r>
                <a:r>
                  <a:rPr lang="en-CA" dirty="0"/>
                  <a:t> </a:t>
                </a:r>
              </a:p>
              <a:p>
                <a:pPr marL="0" indent="0">
                  <a:buNone/>
                </a:pPr>
                <a:r>
                  <a:rPr lang="en-CA" dirty="0"/>
                  <a:t>                      a =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y/n - b (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x/n)</a:t>
                </a:r>
              </a:p>
              <a:p>
                <a:pPr lvl="1"/>
                <a:r>
                  <a:rPr lang="en-CA" dirty="0"/>
                  <a:t>Where x is the average of x and y is the average of 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935480"/>
                <a:ext cx="8229600" cy="4389120"/>
              </a:xfrm>
              <a:blipFill rotWithShape="1">
                <a:blip r:embed="rId2"/>
                <a:stretch>
                  <a:fillRect l="-963" t="-1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635896" y="4919870"/>
            <a:ext cx="7200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51820" y="4899789"/>
            <a:ext cx="7200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11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More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CA" dirty="0"/>
                  <a:t>Standard error of the estimate (S</a:t>
                </a:r>
                <a:r>
                  <a:rPr lang="en-CA" baseline="-25000" dirty="0"/>
                  <a:t>e</a:t>
                </a:r>
                <a:r>
                  <a:rPr lang="en-CA" dirty="0"/>
                  <a:t>)</a:t>
                </a:r>
              </a:p>
              <a:p>
                <a:r>
                  <a:rPr lang="en-CA" dirty="0"/>
                  <a:t>S</a:t>
                </a:r>
                <a:r>
                  <a:rPr lang="en-CA" baseline="-25000" dirty="0"/>
                  <a:t>e</a:t>
                </a:r>
                <a:r>
                  <a:rPr lang="en-CA" dirty="0"/>
                  <a:t> 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y</m:t>
                            </m:r>
                            <m:r>
                              <m:rPr>
                                <m:nor/>
                              </m:rPr>
                              <a:rPr lang="en-CA" baseline="30000" dirty="0"/>
                              <m:t>2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− 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a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y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− 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b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m:rPr>
                                <m:nor/>
                              </m:rPr>
                              <a:rPr lang="en-CA" dirty="0" err="1"/>
                              <m:t>xy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CA" dirty="0"/>
                              <m:t>n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−2 </m:t>
                            </m:r>
                          </m:den>
                        </m:f>
                      </m:e>
                    </m:rad>
                  </m:oMath>
                </a14:m>
                <a:endParaRPr lang="en-CA" dirty="0"/>
              </a:p>
              <a:p>
                <a:endParaRPr lang="en-CA" dirty="0"/>
              </a:p>
              <a:p>
                <a:endParaRPr lang="en-CA" dirty="0"/>
              </a:p>
              <a:p>
                <a:r>
                  <a:rPr lang="en-CA" dirty="0"/>
                  <a:t>While all the Greek symbols may intimidate, understand manual calculations take too long to do on class tests.</a:t>
                </a:r>
              </a:p>
              <a:p>
                <a:pPr lvl="1"/>
                <a:r>
                  <a:rPr lang="en-CA" dirty="0"/>
                  <a:t>For this reason, we will focus on typical test questions which use Excel output. We show the calculations to supplement understanding. 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1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36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52718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s-ES" dirty="0"/>
                  <a:t> </a:t>
                </a:r>
                <a:r>
                  <a:rPr lang="es-ES" dirty="0" err="1"/>
                  <a:t>Practice</a:t>
                </a:r>
                <a:r>
                  <a:rPr lang="es-ES" dirty="0"/>
                  <a:t> (x)  Grades (y)   </a:t>
                </a:r>
                <a:r>
                  <a:rPr lang="es-ES" dirty="0" err="1"/>
                  <a:t>xy</a:t>
                </a:r>
                <a:r>
                  <a:rPr lang="es-ES" dirty="0"/>
                  <a:t>              x</a:t>
                </a:r>
                <a:r>
                  <a:rPr lang="es-ES" baseline="30000" dirty="0"/>
                  <a:t>2</a:t>
                </a:r>
                <a:r>
                  <a:rPr lang="es-ES" dirty="0"/>
                  <a:t>          y</a:t>
                </a:r>
                <a:r>
                  <a:rPr lang="es-ES" baseline="30000" dirty="0"/>
                  <a:t>2</a:t>
                </a:r>
              </a:p>
              <a:p>
                <a:pPr marL="0" indent="0">
                  <a:buNone/>
                </a:pPr>
                <a:r>
                  <a:rPr lang="es-ES" dirty="0"/>
                  <a:t>  ---------------------------------------------------------</a:t>
                </a:r>
              </a:p>
              <a:p>
                <a:pPr marL="0" indent="0">
                  <a:buNone/>
                </a:pPr>
                <a:r>
                  <a:rPr lang="es-ES" dirty="0"/>
                  <a:t>           209           52           10868      43681      2704</a:t>
                </a:r>
              </a:p>
              <a:p>
                <a:pPr marL="0" indent="0">
                  <a:buNone/>
                </a:pPr>
                <a:r>
                  <a:rPr lang="es-ES" dirty="0"/>
                  <a:t>           249           37            9213        62001      1369</a:t>
                </a:r>
              </a:p>
              <a:p>
                <a:pPr marL="0" indent="0">
                  <a:buNone/>
                </a:pPr>
                <a:r>
                  <a:rPr lang="es-ES" dirty="0"/>
                  <a:t>           330           61           20130      108900      3721</a:t>
                </a:r>
              </a:p>
              <a:p>
                <a:pPr marL="0" indent="0">
                  <a:buNone/>
                </a:pPr>
                <a:r>
                  <a:rPr lang="es-ES" dirty="0"/>
                  <a:t>           390           69           26910     152100      4761</a:t>
                </a:r>
              </a:p>
              <a:p>
                <a:pPr marL="0" indent="0">
                  <a:buNone/>
                </a:pPr>
                <a:r>
                  <a:rPr lang="es-ES" dirty="0"/>
                  <a:t>           502           79           39658    252004      6241</a:t>
                </a:r>
              </a:p>
              <a:p>
                <a:pPr marL="0" indent="0">
                  <a:buNone/>
                </a:pPr>
                <a:r>
                  <a:rPr lang="es-ES" dirty="0"/>
                  <a:t>          1501          100          150100    2253001     10000</a:t>
                </a:r>
              </a:p>
              <a:p>
                <a:pPr marL="0" indent="0">
                  <a:buNone/>
                </a:pPr>
                <a:r>
                  <a:rPr lang="es-ES" dirty="0"/>
                  <a:t>          ----------------------------------------------------</a:t>
                </a:r>
              </a:p>
              <a:p>
                <a:pPr marL="0" indent="0">
                  <a:buNone/>
                </a:pPr>
                <a:r>
                  <a:rPr lang="es-ES" dirty="0"/>
                  <a:t>Total 3181          398         256879   2871687    28796</a:t>
                </a:r>
              </a:p>
              <a:p>
                <a:pPr marL="0" indent="0">
                  <a:buNone/>
                </a:pPr>
                <a:r>
                  <a:rPr lang="es-ES" dirty="0"/>
                  <a:t>          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x </a:t>
                </a:r>
                <a14:m>
                  <m:oMath xmlns:m="http://schemas.openxmlformats.org/officeDocument/2006/math">
                    <m:r>
                      <a:rPr lang="en-CA" b="0" i="0" dirty="0" smtClean="0">
                        <a:latin typeface="Cambria Math"/>
                      </a:rPr>
                      <m:t>           </m:t>
                    </m:r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y            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 err="1"/>
                  <a:t>xy</a:t>
                </a:r>
                <a:r>
                  <a:rPr lang="en-CA" dirty="0"/>
                  <a:t>         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x</a:t>
                </a:r>
                <a:r>
                  <a:rPr lang="es-ES" baseline="30000" dirty="0"/>
                  <a:t>2</a:t>
                </a:r>
                <a:r>
                  <a:rPr lang="en-CA" dirty="0"/>
                  <a:t>         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y</a:t>
                </a:r>
                <a:r>
                  <a:rPr lang="es-ES" baseline="30000" dirty="0"/>
                  <a:t>2</a:t>
                </a: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5271864"/>
              </a:xfrm>
              <a:blipFill rotWithShape="1">
                <a:blip r:embed="rId2"/>
                <a:stretch>
                  <a:fillRect l="-1259" t="-925" b="-242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92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435280" cy="548788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CA" i="1" dirty="0" smtClean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x=</a:t>
                </a:r>
                <a:r>
                  <a:rPr lang="es-ES" dirty="0"/>
                  <a:t>3181, 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y=</a:t>
                </a:r>
                <a:r>
                  <a:rPr lang="es-ES" dirty="0"/>
                  <a:t>398,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xy=</a:t>
                </a:r>
                <a:r>
                  <a:rPr lang="es-ES" dirty="0"/>
                  <a:t>256879,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x</a:t>
                </a:r>
                <a:r>
                  <a:rPr lang="es-ES" baseline="30000" dirty="0"/>
                  <a:t>2</a:t>
                </a:r>
                <a:r>
                  <a:rPr lang="es-ES" dirty="0"/>
                  <a:t> =2871687,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y</a:t>
                </a:r>
                <a:r>
                  <a:rPr lang="es-ES" baseline="30000" dirty="0"/>
                  <a:t>2</a:t>
                </a:r>
                <a:r>
                  <a:rPr lang="es-ES" dirty="0"/>
                  <a:t>=28796</a:t>
                </a:r>
              </a:p>
              <a:p>
                <a:pPr marL="0" indent="0">
                  <a:buNone/>
                </a:pPr>
                <a:endParaRPr lang="es-ES" dirty="0"/>
              </a:p>
              <a:p>
                <a:pPr marL="0" indent="0">
                  <a:buNone/>
                </a:pPr>
                <a:r>
                  <a:rPr lang="en-CA" dirty="0"/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CA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i="1" dirty="0">
                            <a:latin typeface="Cambria Math"/>
                          </a:rPr>
                          <m:t>𝑛</m:t>
                        </m:r>
                        <m:r>
                          <a:rPr lang="en-CA" i="1" dirty="0" err="1">
                            <a:latin typeface="Cambria Math"/>
                          </a:rPr>
                          <m:t>∑</m:t>
                        </m:r>
                        <m:r>
                          <a:rPr lang="en-CA" i="1" dirty="0" err="1">
                            <a:latin typeface="Cambria Math"/>
                          </a:rPr>
                          <m:t>𝑥𝑦</m:t>
                        </m:r>
                        <m:r>
                          <a:rPr lang="en-CA" i="1" dirty="0">
                            <a:latin typeface="Cambria Math"/>
                          </a:rPr>
                          <m:t> − </m:t>
                        </m:r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CA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CA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n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∑</m:t>
                                </m:r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x</m:t>
                                </m:r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– </m:t>
                                </m:r>
                                <m:d>
                                  <m:dPr>
                                    <m:ctrlPr>
                                      <a:rPr lang="en-CA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dirty="0">
                                        <a:latin typeface="Cambria Math"/>
                                      </a:rPr>
                                      <m:t>∑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CA" dirty="0">
                                        <a:latin typeface="Cambria Math"/>
                                      </a:rPr>
                                      <m:t>x</m:t>
                                    </m:r>
                                  </m:e>
                                </m:d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CA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n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∑</m:t>
                                </m:r>
                                <m:r>
                                  <m:rPr>
                                    <m:sty m:val="p"/>
                                  </m:rPr>
                                  <a:rPr lang="en-CA" dirty="0">
                                    <a:latin typeface="Cambria Math"/>
                                  </a:rPr>
                                  <m:t>y</m:t>
                                </m:r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–</m:t>
                                </m:r>
                                <m:d>
                                  <m:dPr>
                                    <m:ctrlPr>
                                      <a:rPr lang="en-CA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dirty="0">
                                        <a:latin typeface="Cambria Math"/>
                                      </a:rPr>
                                      <m:t>∑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CA" dirty="0">
                                        <a:latin typeface="Cambria Math"/>
                                      </a:rPr>
                                      <m:t>y</m:t>
                                    </m:r>
                                  </m:e>
                                </m:d>
                                <m:r>
                                  <a:rPr lang="en-CA" baseline="30000" dirty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CA" dirty="0">
                                    <a:latin typeface="Cambria Math"/>
                                  </a:rPr>
                                  <m:t> </m:t>
                                </m:r>
                              </m:e>
                            </m:d>
                          </m:e>
                        </m:rad>
                      </m:den>
                    </m:f>
                  </m:oMath>
                </a14:m>
                <a:endParaRPr lang="es-ES" dirty="0"/>
              </a:p>
              <a:p>
                <a:pPr marL="0" indent="0">
                  <a:buNone/>
                </a:pPr>
                <a:endParaRPr lang="es-ES" dirty="0"/>
              </a:p>
              <a:p>
                <a:pPr marL="0" indent="0">
                  <a:buNone/>
                </a:pPr>
                <a:r>
                  <a:rPr lang="es-ES" dirty="0"/>
                  <a:t>r =       </a:t>
                </a:r>
                <a:r>
                  <a:rPr lang="es-ES" sz="2000" dirty="0"/>
                  <a:t>6(256879) – 3181(398)                                   </a:t>
                </a:r>
              </a:p>
              <a:p>
                <a:pPr marL="0" indent="0">
                  <a:buNone/>
                </a:pPr>
                <a:r>
                  <a:rPr lang="es-ES" sz="2000" dirty="0"/>
                  <a:t>    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d>
                          <m:dPr>
                            <m:begChr m:val="["/>
                            <m:endChr m:val="]"/>
                            <m:ctrlPr>
                              <a:rPr lang="en-CA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CA" sz="2000" b="0" i="1" smtClean="0">
                                <a:latin typeface="Cambria Math"/>
                                <a:ea typeface="Cambria Math"/>
                              </a:rPr>
                              <m:t>6</m:t>
                            </m:r>
                            <m:d>
                              <m:dPr>
                                <m:ctrlPr>
                                  <a:rPr lang="en-CA" sz="20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CA" sz="2000" b="0" i="1" smtClean="0">
                                    <a:latin typeface="Cambria Math"/>
                                    <a:ea typeface="Cambria Math"/>
                                  </a:rPr>
                                  <m:t>2871687</m:t>
                                </m:r>
                              </m:e>
                            </m:d>
                            <m:r>
                              <a:rPr lang="en-CA" sz="2000" b="0" i="1" smtClean="0">
                                <a:latin typeface="Cambria Math"/>
                                <a:ea typeface="Cambria Math"/>
                              </a:rPr>
                              <m:t>−3181</m:t>
                            </m:r>
                            <m:r>
                              <a:rPr lang="en-CA" sz="2000" b="0" i="1" baseline="3000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  <m:r>
                          <a:rPr lang="en-CA" sz="2000" b="0" i="1" smtClean="0">
                            <a:latin typeface="Cambria Math"/>
                            <a:ea typeface="Cambria Math"/>
                          </a:rPr>
                          <m:t>[6</m:t>
                        </m:r>
                        <m:d>
                          <m:dPr>
                            <m:ctrlPr>
                              <a:rPr lang="en-CA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CA" sz="2000" b="0" i="1" smtClean="0">
                                <a:latin typeface="Cambria Math"/>
                                <a:ea typeface="Cambria Math"/>
                              </a:rPr>
                              <m:t>28796</m:t>
                            </m:r>
                          </m:e>
                        </m:d>
                        <m:r>
                          <a:rPr lang="en-CA" sz="2000" b="0" i="1" smtClean="0">
                            <a:latin typeface="Cambria Math"/>
                            <a:ea typeface="Cambria Math"/>
                          </a:rPr>
                          <m:t>−398</m:t>
                        </m:r>
                        <m:r>
                          <a:rPr lang="en-CA" sz="2000" b="0" i="1" baseline="30000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CA" sz="2000" b="0" i="1" smtClean="0">
                            <a:latin typeface="Cambria Math"/>
                            <a:ea typeface="Cambria Math"/>
                          </a:rPr>
                          <m:t>]</m:t>
                        </m:r>
                      </m:e>
                    </m:rad>
                  </m:oMath>
                </a14:m>
                <a:endParaRPr lang="es-ES" dirty="0"/>
              </a:p>
              <a:p>
                <a:endParaRPr lang="en-CA" dirty="0"/>
              </a:p>
              <a:p>
                <a:pPr marL="0" indent="0">
                  <a:buNone/>
                </a:pPr>
                <a:r>
                  <a:rPr lang="en-CA" dirty="0"/>
                  <a:t>			     r = .86</a:t>
                </a:r>
              </a:p>
              <a:p>
                <a:pPr marL="0" indent="0" algn="ctr">
                  <a:buNone/>
                </a:pPr>
                <a:r>
                  <a:rPr lang="en-CA" dirty="0"/>
                  <a:t>r</a:t>
                </a:r>
                <a:r>
                  <a:rPr lang="es-ES" baseline="30000" dirty="0"/>
                  <a:t> 2 </a:t>
                </a:r>
                <a:r>
                  <a:rPr lang="es-ES" dirty="0"/>
                  <a:t>= .86</a:t>
                </a:r>
                <a:r>
                  <a:rPr lang="es-ES" baseline="30000" dirty="0"/>
                  <a:t>2</a:t>
                </a:r>
                <a:r>
                  <a:rPr lang="es-ES" dirty="0"/>
                  <a:t> = .74</a:t>
                </a:r>
              </a:p>
              <a:p>
                <a:pPr marL="0" indent="0">
                  <a:buNone/>
                </a:pPr>
                <a:endParaRPr lang="es-ES" dirty="0"/>
              </a:p>
              <a:p>
                <a:pPr marL="0" indent="0">
                  <a:buNone/>
                </a:pPr>
                <a:r>
                  <a:rPr lang="es-ES" sz="2000" dirty="0"/>
                  <a:t>Note: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000" dirty="0">
                            <a:latin typeface="Cambria Math"/>
                          </a:rPr>
                          <m:t>∑</m:t>
                        </m:r>
                        <m:r>
                          <m:rPr>
                            <m:sty m:val="p"/>
                          </m:rPr>
                          <a:rPr lang="en-CA" sz="2000" dirty="0">
                            <a:latin typeface="Cambria Math"/>
                          </a:rPr>
                          <m:t>x</m:t>
                        </m:r>
                      </m:e>
                    </m:d>
                    <m:r>
                      <a:rPr lang="en-CA" sz="2000" baseline="30000" dirty="0">
                        <a:latin typeface="Cambria Math"/>
                      </a:rPr>
                      <m:t>2</m:t>
                    </m:r>
                    <m:r>
                      <a:rPr lang="en-CA" sz="2000" b="0" i="0" baseline="3000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CA" sz="2000" dirty="0"/>
                  <a:t>requires you 1</a:t>
                </a:r>
                <a:r>
                  <a:rPr lang="en-CA" sz="2000" baseline="30000" dirty="0"/>
                  <a:t>st</a:t>
                </a:r>
                <a:r>
                  <a:rPr lang="en-CA" sz="2000" dirty="0"/>
                  <a:t> sum x, then square</a:t>
                </a:r>
              </a:p>
              <a:p>
                <a:pPr marL="0" indent="0">
                  <a:buNone/>
                </a:pPr>
                <a:r>
                  <a:rPr lang="en-CA" sz="2000" dirty="0"/>
                  <a:t> </a:t>
                </a:r>
                <a14:m>
                  <m:oMath xmlns:m="http://schemas.openxmlformats.org/officeDocument/2006/math">
                    <m:r>
                      <a:rPr lang="en-CA" sz="2000" b="0" i="0" dirty="0" smtClean="0">
                        <a:latin typeface="Cambria Math"/>
                      </a:rPr>
                      <m:t>            </m:t>
                    </m:r>
                    <m:r>
                      <a:rPr lang="en-CA" sz="2000" dirty="0">
                        <a:latin typeface="Cambria Math"/>
                      </a:rPr>
                      <m:t>∑</m:t>
                    </m:r>
                    <m:r>
                      <m:rPr>
                        <m:sty m:val="p"/>
                      </m:rPr>
                      <a:rPr lang="en-CA" sz="2000" dirty="0">
                        <a:latin typeface="Cambria Math"/>
                      </a:rPr>
                      <m:t>x</m:t>
                    </m:r>
                    <m:r>
                      <a:rPr lang="en-CA" sz="2000" baseline="30000" dirty="0">
                        <a:latin typeface="Cambria Math"/>
                      </a:rPr>
                      <m:t>2</m:t>
                    </m:r>
                  </m:oMath>
                </a14:m>
                <a:r>
                  <a:rPr lang="en-CA" sz="2000" dirty="0"/>
                  <a:t>   requires you square x, then sum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435280" cy="5487888"/>
              </a:xfrm>
              <a:blipFill rotWithShape="1">
                <a:blip r:embed="rId2"/>
                <a:stretch>
                  <a:fillRect l="-1228" t="-16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25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115616" y="3284984"/>
            <a:ext cx="352839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596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Slope and Intercept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CA" dirty="0"/>
                  <a:t>Calculate the slope b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CA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i="1" dirty="0">
                            <a:latin typeface="Cambria Math"/>
                          </a:rPr>
                          <m:t>𝑛</m:t>
                        </m:r>
                        <m:r>
                          <a:rPr lang="en-CA" i="1" dirty="0">
                            <a:latin typeface="Cambria Math"/>
                          </a:rPr>
                          <m:t>∑</m:t>
                        </m:r>
                        <m:r>
                          <a:rPr lang="en-CA" i="1" dirty="0">
                            <a:latin typeface="Cambria Math"/>
                          </a:rPr>
                          <m:t>𝑥𝑦</m:t>
                        </m:r>
                        <m:r>
                          <a:rPr lang="en-CA" i="1" dirty="0">
                            <a:latin typeface="Cambria Math"/>
                          </a:rPr>
                          <m:t> −</m:t>
                        </m:r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lang="en-CA" i="1" dirty="0">
                            <a:latin typeface="Cambria Math"/>
                          </a:rPr>
                          <m:t>𝑛</m:t>
                        </m:r>
                        <m:r>
                          <a:rPr lang="en-CA" i="1" dirty="0">
                            <a:latin typeface="Cambria Math"/>
                          </a:rPr>
                          <m:t>∑</m:t>
                        </m:r>
                        <m:r>
                          <m:rPr>
                            <m:nor/>
                          </m:rPr>
                          <a:rPr lang="en-CA" dirty="0"/>
                          <m:t>x</m:t>
                        </m:r>
                        <m:r>
                          <m:rPr>
                            <m:nor/>
                          </m:rPr>
                          <a:rPr lang="en-CA" baseline="30000" dirty="0"/>
                          <m:t>2</m:t>
                        </m:r>
                        <m:r>
                          <m:rPr>
                            <m:nor/>
                          </m:rPr>
                          <a:rPr lang="en-CA" dirty="0"/>
                          <m:t> – (</m:t>
                        </m:r>
                        <m:r>
                          <a:rPr lang="en-CA" i="1" dirty="0">
                            <a:latin typeface="Cambria Math"/>
                          </a:rPr>
                          <m:t>∑</m:t>
                        </m:r>
                        <m:r>
                          <m:rPr>
                            <m:nor/>
                          </m:rPr>
                          <a:rPr lang="en-CA" dirty="0"/>
                          <m:t>x</m:t>
                        </m:r>
                        <m:r>
                          <m:rPr>
                            <m:nor/>
                          </m:rPr>
                          <a:rPr lang="en-CA" dirty="0"/>
                          <m:t>)2 </m:t>
                        </m:r>
                      </m:den>
                    </m:f>
                  </m:oMath>
                </a14:m>
                <a:endParaRPr lang="en-CA" dirty="0"/>
              </a:p>
              <a:p>
                <a:endParaRPr lang="en-CA" dirty="0"/>
              </a:p>
              <a:p>
                <a:pPr marL="0" indent="0">
                  <a:buNone/>
                </a:pPr>
                <a:r>
                  <a:rPr lang="en-CA" sz="2400" dirty="0"/>
                  <a:t>b = </a:t>
                </a:r>
                <a:r>
                  <a:rPr lang="es-ES" sz="2400" dirty="0"/>
                  <a:t>6(256879) – 3181(398)       = 275236/7111361   = 0.0387</a:t>
                </a:r>
              </a:p>
              <a:p>
                <a:pPr marL="0" indent="0">
                  <a:buNone/>
                </a:pPr>
                <a:r>
                  <a:rPr lang="es-ES" sz="2400" dirty="0"/>
                  <a:t>      </a:t>
                </a:r>
                <a14:m>
                  <m:oMath xmlns:m="http://schemas.openxmlformats.org/officeDocument/2006/math">
                    <m:r>
                      <a:rPr lang="en-CA" sz="2400" i="1">
                        <a:latin typeface="Cambria Math"/>
                        <a:ea typeface="Cambria Math"/>
                      </a:rPr>
                      <m:t>6</m:t>
                    </m:r>
                    <m:d>
                      <m:dPr>
                        <m:ctrlPr>
                          <a:rPr lang="en-CA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CA" sz="2400" i="1">
                            <a:latin typeface="Cambria Math"/>
                            <a:ea typeface="Cambria Math"/>
                          </a:rPr>
                          <m:t>2871687</m:t>
                        </m:r>
                      </m:e>
                    </m:d>
                    <m:r>
                      <a:rPr lang="en-CA" sz="2400" i="1">
                        <a:latin typeface="Cambria Math"/>
                        <a:ea typeface="Cambria Math"/>
                      </a:rPr>
                      <m:t>−3181</m:t>
                    </m:r>
                    <m:r>
                      <a:rPr lang="en-CA" sz="2400" i="1" baseline="3000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en-CA" sz="2400" dirty="0"/>
                  <a:t>  </a:t>
                </a:r>
              </a:p>
              <a:p>
                <a:pPr marL="0" indent="0">
                  <a:buNone/>
                </a:pPr>
                <a:endParaRPr lang="en-CA" dirty="0"/>
              </a:p>
              <a:p>
                <a:pPr marL="0" indent="0">
                  <a:buNone/>
                </a:pPr>
                <a:r>
                  <a:rPr lang="en-CA" dirty="0"/>
                  <a:t>Intercept a = 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y/n - b (</a:t>
                </a:r>
                <a14:m>
                  <m:oMath xmlns:m="http://schemas.openxmlformats.org/officeDocument/2006/math">
                    <m:r>
                      <a:rPr lang="en-CA" i="1" dirty="0">
                        <a:latin typeface="Cambria Math"/>
                      </a:rPr>
                      <m:t>∑</m:t>
                    </m:r>
                  </m:oMath>
                </a14:m>
                <a:r>
                  <a:rPr lang="en-CA" dirty="0"/>
                  <a:t>x/n) </a:t>
                </a:r>
              </a:p>
              <a:p>
                <a:pPr marL="0" indent="0">
                  <a:buNone/>
                </a:pPr>
                <a:r>
                  <a:rPr lang="en-CA" dirty="0"/>
                  <a:t>                   = 398/6 - .0387(3181/6) = 45.81</a:t>
                </a: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26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1600" y="3645024"/>
            <a:ext cx="316835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325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Error of the estimate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/>
                  <a:t>S</a:t>
                </a:r>
                <a:r>
                  <a:rPr lang="en-CA" baseline="-25000" dirty="0"/>
                  <a:t>e</a:t>
                </a:r>
                <a:r>
                  <a:rPr lang="en-CA" dirty="0"/>
                  <a:t> 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CA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y</m:t>
                            </m:r>
                            <m:r>
                              <m:rPr>
                                <m:nor/>
                              </m:rPr>
                              <a:rPr lang="en-CA" baseline="30000" dirty="0"/>
                              <m:t>2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− 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a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y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− 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b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 </m:t>
                            </m:r>
                            <m:r>
                              <a:rPr lang="en-CA" i="1" dirty="0">
                                <a:latin typeface="Cambria Math"/>
                              </a:rPr>
                              <m:t>∑</m:t>
                            </m:r>
                            <m:r>
                              <m:rPr>
                                <m:nor/>
                              </m:rPr>
                              <a:rPr lang="en-CA" dirty="0" err="1"/>
                              <m:t>xy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CA" dirty="0"/>
                              <m:t>n</m:t>
                            </m:r>
                            <m:r>
                              <m:rPr>
                                <m:nor/>
                              </m:rPr>
                              <a:rPr lang="en-CA" dirty="0"/>
                              <m:t>−2 </m:t>
                            </m:r>
                          </m:den>
                        </m:f>
                      </m:e>
                    </m:rad>
                  </m:oMath>
                </a14:m>
                <a:endParaRPr lang="en-CA" dirty="0"/>
              </a:p>
              <a:p>
                <a:endParaRPr lang="en-CA" dirty="0"/>
              </a:p>
              <a:p>
                <a:r>
                  <a:rPr lang="en-CA" dirty="0"/>
                  <a:t>S</a:t>
                </a:r>
                <a:r>
                  <a:rPr lang="en-CA" baseline="-25000" dirty="0"/>
                  <a:t>e  </a:t>
                </a:r>
                <a:r>
                  <a:rPr lang="en-CA" dirty="0"/>
                  <a:t>=</a:t>
                </a:r>
                <a:r>
                  <a:rPr lang="en-CA" baseline="-250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CA" sz="24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sz="2400" b="0" i="1" dirty="0" smtClean="0">
                                <a:latin typeface="Cambria Math"/>
                              </a:rPr>
                              <m:t>28796</m:t>
                            </m:r>
                            <m:r>
                              <m:rPr>
                                <m:nor/>
                              </m:rPr>
                              <a:rPr lang="en-CA" sz="2400" dirty="0"/>
                              <m:t> − </m:t>
                            </m:r>
                            <m:r>
                              <m:rPr>
                                <m:nor/>
                              </m:rPr>
                              <a:rPr lang="en-CA" sz="2400" b="0" i="0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45.81(398)</m:t>
                            </m:r>
                            <m:r>
                              <m:rPr>
                                <m:nor/>
                              </m:rPr>
                              <a:rPr lang="en-CA" sz="2400" dirty="0">
                                <a:latin typeface="Cambria Math" pitchFamily="18" charset="0"/>
                                <a:ea typeface="Cambria Math" pitchFamily="18" charset="0"/>
                              </a:rPr>
                              <m:t> − </m:t>
                            </m:r>
                            <m:r>
                              <m:rPr>
                                <m:nor/>
                              </m:rPr>
                              <a:rPr lang="en-CA" sz="2400" b="0" i="0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.0387</m:t>
                            </m:r>
                            <m:r>
                              <a:rPr lang="en-CA" sz="2400" b="0" i="1" dirty="0" smtClean="0">
                                <a:latin typeface="Cambria Math" pitchFamily="18" charset="0"/>
                                <a:ea typeface="Cambria Math" pitchFamily="18" charset="0"/>
                              </a:rPr>
                              <m:t>(256879</m:t>
                            </m:r>
                            <m:r>
                              <a:rPr lang="en-CA" sz="2400" b="0" i="1" dirty="0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CA" sz="2400" b="0" i="0" dirty="0" smtClean="0">
                                <a:latin typeface="Cambria Math"/>
                              </a:rPr>
                              <m:t>6</m:t>
                            </m:r>
                            <m:r>
                              <m:rPr>
                                <m:nor/>
                              </m:rPr>
                              <a:rPr lang="en-CA" sz="2400" dirty="0"/>
                              <m:t>−2 </m:t>
                            </m:r>
                          </m:den>
                        </m:f>
                      </m:e>
                    </m:rad>
                  </m:oMath>
                </a14:m>
                <a:endParaRPr lang="en-CA" sz="2400" dirty="0"/>
              </a:p>
              <a:p>
                <a:endParaRPr lang="en-CA" sz="2400" dirty="0"/>
              </a:p>
              <a:p>
                <a:r>
                  <a:rPr lang="en-CA" sz="2400" dirty="0"/>
                  <a:t>S</a:t>
                </a:r>
                <a:r>
                  <a:rPr lang="en-CA" sz="2400" baseline="-25000" dirty="0"/>
                  <a:t>e</a:t>
                </a:r>
                <a:r>
                  <a:rPr lang="en-CA" sz="2400" dirty="0"/>
                  <a:t>  = 12.4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25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Last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r>
              <a:rPr lang="en-US" sz="2400" dirty="0"/>
              <a:t>May probabilities always smile on your choices</a:t>
            </a:r>
          </a:p>
          <a:p>
            <a:r>
              <a:rPr lang="en-US" sz="2400" dirty="0"/>
              <a:t>May your hypothesis tests always reject the null</a:t>
            </a:r>
          </a:p>
          <a:p>
            <a:r>
              <a:rPr lang="en-US" sz="2400" dirty="0"/>
              <a:t>May your relationships and their correlations be positive</a:t>
            </a:r>
          </a:p>
          <a:p>
            <a:r>
              <a:rPr lang="en-US" sz="2400" dirty="0"/>
              <a:t>May your regression equations predict a great future life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26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to website, do the Correlation Regression problems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942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2583</TotalTime>
  <Words>2475</Words>
  <Application>Microsoft Office PowerPoint</Application>
  <PresentationFormat>On-screen Show (4:3)</PresentationFormat>
  <Paragraphs>331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Correlation and Regression</vt:lpstr>
      <vt:lpstr>Correlation and Regression</vt:lpstr>
      <vt:lpstr>Correlation</vt:lpstr>
      <vt:lpstr>Correlation and regression</vt:lpstr>
      <vt:lpstr>Variables</vt:lpstr>
      <vt:lpstr>Coefficient of correlation, r</vt:lpstr>
      <vt:lpstr>Coefficient of determination, r2</vt:lpstr>
      <vt:lpstr>PowerPoint Presentation</vt:lpstr>
      <vt:lpstr>Typical test questions.</vt:lpstr>
      <vt:lpstr>Excel output </vt:lpstr>
      <vt:lpstr>Excel output</vt:lpstr>
      <vt:lpstr>PowerPoint Presentation</vt:lpstr>
      <vt:lpstr>Questions – x and y</vt:lpstr>
      <vt:lpstr>PowerPoint Presentation</vt:lpstr>
      <vt:lpstr>PowerPoint Presentation</vt:lpstr>
      <vt:lpstr>Calculation example</vt:lpstr>
      <vt:lpstr>Calculation example</vt:lpstr>
      <vt:lpstr>Calculation using Excel</vt:lpstr>
      <vt:lpstr>PowerPoint Presentation</vt:lpstr>
      <vt:lpstr>PowerPoint Presentation</vt:lpstr>
      <vt:lpstr>Formula</vt:lpstr>
      <vt:lpstr>More formulas</vt:lpstr>
      <vt:lpstr>More formulas</vt:lpstr>
      <vt:lpstr>PowerPoint Presentation</vt:lpstr>
      <vt:lpstr>PowerPoint Presentation</vt:lpstr>
      <vt:lpstr>Slope and Intercept</vt:lpstr>
      <vt:lpstr>Error of the estimate</vt:lpstr>
      <vt:lpstr>Last lecture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255</cp:revision>
  <dcterms:created xsi:type="dcterms:W3CDTF">2011-06-04T14:50:34Z</dcterms:created>
  <dcterms:modified xsi:type="dcterms:W3CDTF">2020-04-18T15:12:00Z</dcterms:modified>
</cp:coreProperties>
</file>