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30"/>
  </p:notesMasterIdLst>
  <p:sldIdLst>
    <p:sldId id="256" r:id="rId4"/>
    <p:sldId id="257" r:id="rId5"/>
    <p:sldId id="258" r:id="rId6"/>
    <p:sldId id="259" r:id="rId7"/>
    <p:sldId id="260" r:id="rId8"/>
    <p:sldId id="262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1" r:id="rId20"/>
    <p:sldId id="273" r:id="rId21"/>
    <p:sldId id="274" r:id="rId22"/>
    <p:sldId id="275" r:id="rId23"/>
    <p:sldId id="277" r:id="rId24"/>
    <p:sldId id="278" r:id="rId25"/>
    <p:sldId id="279" r:id="rId26"/>
    <p:sldId id="280" r:id="rId27"/>
    <p:sldId id="282" r:id="rId28"/>
    <p:sldId id="28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6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owingknowing.com/GKStatsBookNormalTable2.html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owingknowing.com/GKStatsBook.php?topic=StudentTTable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Confidence Intervals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en-US" dirty="0"/>
              <a:t>Estimates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We are often asked to predict the future!</a:t>
            </a:r>
          </a:p>
          <a:p>
            <a:pPr lvl="1"/>
            <a:r>
              <a:rPr lang="en-US" dirty="0"/>
              <a:t>When will you complete your team project?</a:t>
            </a:r>
          </a:p>
          <a:p>
            <a:pPr lvl="1"/>
            <a:r>
              <a:rPr lang="en-US" dirty="0"/>
              <a:t>When will you make your first million dollars?</a:t>
            </a:r>
          </a:p>
          <a:p>
            <a:pPr lvl="1"/>
            <a:r>
              <a:rPr lang="en-US" dirty="0"/>
              <a:t>When will you clean the dishes?</a:t>
            </a:r>
          </a:p>
          <a:p>
            <a:endParaRPr lang="en-US" dirty="0"/>
          </a:p>
          <a:p>
            <a:r>
              <a:rPr lang="en-US" dirty="0"/>
              <a:t>You can give a </a:t>
            </a:r>
            <a:r>
              <a:rPr lang="en-US" b="1" dirty="0"/>
              <a:t>point estimate</a:t>
            </a:r>
            <a:r>
              <a:rPr lang="en-US" dirty="0"/>
              <a:t> or </a:t>
            </a:r>
            <a:r>
              <a:rPr lang="en-US" b="1" dirty="0"/>
              <a:t>interval estimate</a:t>
            </a:r>
          </a:p>
          <a:p>
            <a:pPr lvl="2"/>
            <a:r>
              <a:rPr lang="en-US" dirty="0"/>
              <a:t>Point estimate:      Project will be done Friday at 2</a:t>
            </a:r>
          </a:p>
          <a:p>
            <a:pPr lvl="2"/>
            <a:r>
              <a:rPr lang="en-US" dirty="0"/>
              <a:t>Interval estimate: Project will be done this week (7 day range)</a:t>
            </a:r>
          </a:p>
          <a:p>
            <a:r>
              <a:rPr lang="en-US" dirty="0"/>
              <a:t>The smart answer is the interval estimate</a:t>
            </a:r>
          </a:p>
          <a:p>
            <a:pPr lvl="1"/>
            <a:r>
              <a:rPr lang="en-US" dirty="0"/>
              <a:t>Because it includes a range to allow for variability</a:t>
            </a:r>
          </a:p>
          <a:p>
            <a:pPr lvl="2"/>
            <a:r>
              <a:rPr lang="en-US" dirty="0"/>
              <a:t>Life has surprises, illness, accidents…. standard deviations</a:t>
            </a:r>
          </a:p>
          <a:p>
            <a:pPr lvl="1"/>
            <a:r>
              <a:rPr lang="en-US" dirty="0"/>
              <a:t>For a point estimate, 2.01 pm, if you’re late, … trouble!</a:t>
            </a:r>
          </a:p>
          <a:p>
            <a:pPr lvl="1">
              <a:buNone/>
            </a:pPr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Level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Whatever promise you make </a:t>
            </a:r>
          </a:p>
          <a:p>
            <a:pPr lvl="1"/>
            <a:r>
              <a:rPr lang="en-US" dirty="0"/>
              <a:t>to your boss, team, … interval or point estimate</a:t>
            </a:r>
          </a:p>
          <a:p>
            <a:r>
              <a:rPr lang="en-US" dirty="0"/>
              <a:t>If they are smart, their next question will be</a:t>
            </a:r>
          </a:p>
          <a:p>
            <a:endParaRPr lang="en-US" dirty="0"/>
          </a:p>
          <a:p>
            <a:r>
              <a:rPr lang="en-US" b="1" dirty="0"/>
              <a:t>HOW CONFIDENT ARE YOU?</a:t>
            </a:r>
          </a:p>
          <a:p>
            <a:endParaRPr lang="en-US" dirty="0"/>
          </a:p>
          <a:p>
            <a:r>
              <a:rPr lang="en-US" dirty="0"/>
              <a:t>If you say 99% confident level, they won’t worry</a:t>
            </a:r>
          </a:p>
          <a:p>
            <a:r>
              <a:rPr lang="en-US" dirty="0"/>
              <a:t>If you say 20% confident ,  … </a:t>
            </a:r>
          </a:p>
          <a:p>
            <a:pPr lvl="1"/>
            <a:r>
              <a:rPr lang="en-US" dirty="0"/>
              <a:t>Trust declines, not so good, …. ‘we have to talk?’  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472518" cy="1143000"/>
          </a:xfrm>
        </p:spPr>
        <p:txBody>
          <a:bodyPr>
            <a:normAutofit/>
          </a:bodyPr>
          <a:lstStyle/>
          <a:p>
            <a:r>
              <a:rPr lang="en-US" sz="4000" dirty="0"/>
              <a:t>Confidence Interval vs. Confidence Level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Confidence </a:t>
            </a:r>
            <a:r>
              <a:rPr lang="en-US" b="1" dirty="0"/>
              <a:t>Interval</a:t>
            </a:r>
          </a:p>
          <a:p>
            <a:pPr lvl="1"/>
            <a:r>
              <a:rPr lang="en-US" b="1" dirty="0"/>
              <a:t>Range</a:t>
            </a:r>
            <a:r>
              <a:rPr lang="en-US" dirty="0"/>
              <a:t>: I’ll clean the dishes between Monday at 2pm and next September. </a:t>
            </a:r>
          </a:p>
          <a:p>
            <a:pPr lvl="2"/>
            <a:r>
              <a:rPr lang="en-US" dirty="0"/>
              <a:t>Confidence interval is a </a:t>
            </a:r>
            <a:r>
              <a:rPr lang="en-US" i="1" dirty="0"/>
              <a:t>range</a:t>
            </a:r>
            <a:r>
              <a:rPr lang="en-US" dirty="0"/>
              <a:t> of values that is expected to include an unknown population parameter based on your sample. </a:t>
            </a:r>
          </a:p>
          <a:p>
            <a:pPr lvl="2"/>
            <a:r>
              <a:rPr lang="en-US" dirty="0"/>
              <a:t>Note: You have an </a:t>
            </a:r>
            <a:r>
              <a:rPr lang="en-US" b="1" dirty="0"/>
              <a:t>upper</a:t>
            </a:r>
            <a:r>
              <a:rPr lang="en-US" dirty="0"/>
              <a:t> a</a:t>
            </a:r>
            <a:r>
              <a:rPr lang="en-US" b="1" dirty="0"/>
              <a:t>nd</a:t>
            </a:r>
            <a:r>
              <a:rPr lang="en-US" dirty="0"/>
              <a:t> </a:t>
            </a:r>
            <a:r>
              <a:rPr lang="en-US" b="1" dirty="0"/>
              <a:t>lower</a:t>
            </a:r>
            <a:r>
              <a:rPr lang="en-US" dirty="0"/>
              <a:t> answer</a:t>
            </a:r>
          </a:p>
          <a:p>
            <a:r>
              <a:rPr lang="en-US" dirty="0"/>
              <a:t>Confidence </a:t>
            </a:r>
            <a:r>
              <a:rPr lang="en-US" b="1" dirty="0"/>
              <a:t>Level</a:t>
            </a:r>
          </a:p>
          <a:p>
            <a:pPr lvl="1"/>
            <a:r>
              <a:rPr lang="en-US" b="1" dirty="0"/>
              <a:t>Level</a:t>
            </a:r>
            <a:r>
              <a:rPr lang="en-US" dirty="0"/>
              <a:t> : I ‘m 99% confident dishes will be clean in this interval.</a:t>
            </a:r>
          </a:p>
          <a:p>
            <a:pPr lvl="2"/>
            <a:r>
              <a:rPr lang="en-US" dirty="0"/>
              <a:t>Confidence level is </a:t>
            </a:r>
            <a:r>
              <a:rPr lang="en-US" i="1" dirty="0"/>
              <a:t>how likely the value </a:t>
            </a:r>
            <a:r>
              <a:rPr lang="en-US" dirty="0"/>
              <a:t>will </a:t>
            </a:r>
            <a:r>
              <a:rPr lang="en-US" i="1" dirty="0"/>
              <a:t>fall within your </a:t>
            </a:r>
            <a:r>
              <a:rPr lang="en-US" dirty="0"/>
              <a:t>confidence </a:t>
            </a:r>
            <a:r>
              <a:rPr lang="en-US" i="1" dirty="0"/>
              <a:t>interval</a:t>
            </a:r>
            <a:r>
              <a:rPr lang="en-US" dirty="0"/>
              <a:t>. </a:t>
            </a:r>
          </a:p>
          <a:p>
            <a:r>
              <a:rPr lang="en-US" dirty="0"/>
              <a:t>Confidence level and interval are different. </a:t>
            </a:r>
          </a:p>
          <a:p>
            <a:pPr lvl="1"/>
            <a:r>
              <a:rPr lang="en-US" dirty="0"/>
              <a:t>Interval is a range. Confidence level is a percentage.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/>
          <a:lstStyle/>
          <a:p>
            <a:r>
              <a:rPr lang="en-US" dirty="0"/>
              <a:t>Some important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401080" cy="4767808"/>
          </a:xfrm>
        </p:spPr>
        <p:txBody>
          <a:bodyPr>
            <a:normAutofit/>
          </a:bodyPr>
          <a:lstStyle/>
          <a:p>
            <a:r>
              <a:rPr lang="en-US" b="1" dirty="0"/>
              <a:t>Level of significance</a:t>
            </a:r>
          </a:p>
          <a:p>
            <a:r>
              <a:rPr lang="en-US" b="1" dirty="0"/>
              <a:t>Alpha</a:t>
            </a:r>
          </a:p>
          <a:p>
            <a:r>
              <a:rPr lang="en-US" b="1" dirty="0"/>
              <a:t>Confidence Level</a:t>
            </a:r>
          </a:p>
          <a:p>
            <a:pPr lvl="1"/>
            <a:endParaRPr lang="en-US" dirty="0"/>
          </a:p>
          <a:p>
            <a:r>
              <a:rPr lang="en-US" dirty="0"/>
              <a:t>These words are all talking about the </a:t>
            </a:r>
            <a:r>
              <a:rPr lang="en-US" i="1" dirty="0"/>
              <a:t>same</a:t>
            </a:r>
            <a:r>
              <a:rPr lang="en-US" dirty="0"/>
              <a:t> idea.</a:t>
            </a:r>
          </a:p>
          <a:p>
            <a:r>
              <a:rPr lang="en-US" dirty="0"/>
              <a:t>Alpha is level of significance.  </a:t>
            </a:r>
          </a:p>
          <a:p>
            <a:pPr lvl="1"/>
            <a:r>
              <a:rPr lang="en-US" dirty="0"/>
              <a:t>Alpha just a shorter word for level of significance. </a:t>
            </a:r>
          </a:p>
          <a:p>
            <a:pPr lvl="1"/>
            <a:r>
              <a:rPr lang="en-US" dirty="0"/>
              <a:t>Alpha is the complement of Confidence Level</a:t>
            </a:r>
            <a:r>
              <a:rPr lang="en-US" b="1" dirty="0"/>
              <a:t>. </a:t>
            </a:r>
          </a:p>
          <a:p>
            <a:pPr marL="393192" lvl="1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r>
              <a:rPr lang="en-US" b="1" dirty="0"/>
              <a:t>Alpha = 1 – confidence level</a:t>
            </a:r>
          </a:p>
          <a:p>
            <a:r>
              <a:rPr lang="en-US" b="1" dirty="0"/>
              <a:t>Confidence = 1 - alpha</a:t>
            </a:r>
          </a:p>
          <a:p>
            <a:pPr lvl="1"/>
            <a:r>
              <a:rPr lang="en-US" dirty="0"/>
              <a:t>What is alpha if Confidence level is 99%, </a:t>
            </a:r>
          </a:p>
          <a:p>
            <a:pPr lvl="2"/>
            <a:r>
              <a:rPr lang="en-US" dirty="0"/>
              <a:t>Alpha = 1 - .99 = .01</a:t>
            </a:r>
          </a:p>
          <a:p>
            <a:pPr lvl="1"/>
            <a:r>
              <a:rPr lang="en-US" dirty="0"/>
              <a:t>What is alpha if Confidence level is 95%, </a:t>
            </a:r>
          </a:p>
          <a:p>
            <a:pPr lvl="2"/>
            <a:r>
              <a:rPr lang="en-US" dirty="0"/>
              <a:t>Alpha = 1 - .95 = .05</a:t>
            </a:r>
          </a:p>
          <a:p>
            <a:pPr lvl="1"/>
            <a:r>
              <a:rPr lang="en-US" dirty="0"/>
              <a:t>What is the confidence level if Alpha is .10, </a:t>
            </a:r>
          </a:p>
          <a:p>
            <a:pPr lvl="2"/>
            <a:r>
              <a:rPr lang="en-US" dirty="0"/>
              <a:t>then Confidence Level is 1 - .1 = 90%</a:t>
            </a:r>
          </a:p>
          <a:p>
            <a:pPr lvl="1"/>
            <a:r>
              <a:rPr lang="en-CA" dirty="0"/>
              <a:t>Alpha is 5%, what is the level of significance?</a:t>
            </a:r>
          </a:p>
          <a:p>
            <a:pPr lvl="2"/>
            <a:r>
              <a:rPr lang="en-CA" dirty="0"/>
              <a:t>.05  or 5%.  Alpha is the level of significance.</a:t>
            </a:r>
          </a:p>
          <a:p>
            <a:pPr lvl="1"/>
            <a:r>
              <a:rPr lang="en-CA" dirty="0"/>
              <a:t>Level of significance is 5%, what is confidence level?</a:t>
            </a:r>
          </a:p>
          <a:p>
            <a:pPr lvl="2"/>
            <a:r>
              <a:rPr lang="en-CA" dirty="0"/>
              <a:t>Confidence level = 1 – level of significance = 95%</a:t>
            </a:r>
          </a:p>
          <a:p>
            <a:pPr marL="365760" lvl="1" indent="0">
              <a:buNone/>
            </a:pPr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77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Standard Error for Means </a:t>
            </a:r>
          </a:p>
          <a:p>
            <a:pPr marL="393192" lvl="1" indent="0">
              <a:buNone/>
            </a:pPr>
            <a:r>
              <a:rPr lang="en-US" dirty="0"/>
              <a:t>= Standard deviation divided by square root of sample size (n)</a:t>
            </a:r>
          </a:p>
          <a:p>
            <a:pPr marL="393192" lvl="1" indent="0">
              <a:buNone/>
            </a:pPr>
            <a:endParaRPr lang="en-US" dirty="0"/>
          </a:p>
          <a:p>
            <a:pPr marL="393192" lvl="1" indent="0">
              <a:buNone/>
            </a:pPr>
            <a:r>
              <a:rPr lang="en-US" b="1" dirty="0"/>
              <a:t>Standard Error </a:t>
            </a:r>
            <a:r>
              <a:rPr lang="en-US" dirty="0"/>
              <a:t>=</a:t>
            </a:r>
          </a:p>
          <a:p>
            <a:pPr marL="393192" lvl="1" indent="0">
              <a:buNone/>
            </a:pPr>
            <a:endParaRPr lang="en-US" dirty="0"/>
          </a:p>
          <a:p>
            <a:r>
              <a:rPr lang="en-US" dirty="0"/>
              <a:t>Margin of Error (E)</a:t>
            </a:r>
          </a:p>
          <a:p>
            <a:pPr marL="393192" lvl="1" indent="0">
              <a:buNone/>
            </a:pPr>
            <a:r>
              <a:rPr lang="en-US" dirty="0"/>
              <a:t>=  z multiplied by standard error (</a:t>
            </a:r>
            <a:r>
              <a:rPr lang="el-GR" dirty="0"/>
              <a:t>σ</a:t>
            </a:r>
            <a:r>
              <a:rPr lang="en-CA" baseline="-25000" dirty="0"/>
              <a:t>x</a:t>
            </a:r>
            <a:r>
              <a:rPr lang="en-CA" dirty="0"/>
              <a:t>)</a:t>
            </a:r>
            <a:endParaRPr lang="en-US" dirty="0"/>
          </a:p>
          <a:p>
            <a:pPr marL="393192" lvl="1" indent="0">
              <a:buNone/>
            </a:pPr>
            <a:endParaRPr lang="en-US" dirty="0"/>
          </a:p>
          <a:p>
            <a:pPr marL="393192" lvl="1" indent="0">
              <a:buNone/>
            </a:pPr>
            <a:r>
              <a:rPr lang="en-US" b="1" dirty="0"/>
              <a:t>Margin of Error </a:t>
            </a:r>
            <a:r>
              <a:rPr lang="en-US" dirty="0"/>
              <a:t>=</a:t>
            </a:r>
          </a:p>
          <a:p>
            <a:pPr lvl="1"/>
            <a:endParaRPr lang="en-US" dirty="0"/>
          </a:p>
          <a:p>
            <a:r>
              <a:rPr lang="en-US" dirty="0"/>
              <a:t>Confidence Interval</a:t>
            </a:r>
          </a:p>
          <a:p>
            <a:pPr lvl="1"/>
            <a:r>
              <a:rPr lang="en-US" b="1" dirty="0"/>
              <a:t>Upper interval </a:t>
            </a:r>
            <a:r>
              <a:rPr lang="en-US" dirty="0"/>
              <a:t>= mean + margin of error =  </a:t>
            </a:r>
            <a:r>
              <a:rPr lang="en-CA" dirty="0"/>
              <a:t>x̄ + z</a:t>
            </a:r>
            <a:r>
              <a:rPr lang="el-GR" dirty="0"/>
              <a:t>σ</a:t>
            </a:r>
            <a:r>
              <a:rPr lang="en-CA" baseline="-25000" dirty="0"/>
              <a:t>x̄</a:t>
            </a:r>
            <a:endParaRPr lang="en-US" dirty="0"/>
          </a:p>
          <a:p>
            <a:pPr lvl="1"/>
            <a:r>
              <a:rPr lang="en-US" b="1" dirty="0"/>
              <a:t>Lower interval </a:t>
            </a:r>
            <a:r>
              <a:rPr lang="en-US" dirty="0"/>
              <a:t>= mean – margin of error =   </a:t>
            </a:r>
            <a:r>
              <a:rPr lang="en-CA" dirty="0"/>
              <a:t>x̄ - z</a:t>
            </a:r>
            <a:r>
              <a:rPr lang="el-GR" dirty="0"/>
              <a:t>σ</a:t>
            </a:r>
            <a:r>
              <a:rPr lang="en-CA" baseline="-25000" dirty="0"/>
              <a:t>x̄</a:t>
            </a:r>
            <a:endParaRPr lang="en-US" dirty="0"/>
          </a:p>
          <a:p>
            <a:pPr marL="393192" lvl="1" indent="0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708920"/>
            <a:ext cx="1368152" cy="6480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365104"/>
            <a:ext cx="1368152" cy="50405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CA" dirty="0"/>
                  <a:t>Standard deviation (S.D.) is 10, sample size (n) is 100. What is the standard error (</a:t>
                </a:r>
                <a:r>
                  <a:rPr lang="en-CA" sz="2400" dirty="0" err="1"/>
                  <a:t>Std</a:t>
                </a:r>
                <a:r>
                  <a:rPr lang="en-CA" sz="2400" dirty="0"/>
                  <a:t> error</a:t>
                </a:r>
                <a:r>
                  <a:rPr lang="en-CA" dirty="0"/>
                  <a:t>) ?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                     =  S.D. / Square root (n)</a:t>
                </a:r>
              </a:p>
              <a:p>
                <a:pPr marL="393192" lvl="1" indent="0">
                  <a:buNone/>
                </a:pPr>
                <a:endParaRPr lang="en-CA" dirty="0"/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10/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100</m:t>
                        </m:r>
                      </m:e>
                    </m:rad>
                  </m:oMath>
                </a14:m>
                <a:r>
                  <a:rPr lang="en-CA" dirty="0"/>
                  <a:t> = 10/10 = 1</a:t>
                </a:r>
              </a:p>
              <a:p>
                <a:pPr lvl="1"/>
                <a:endParaRPr lang="en-CA" dirty="0"/>
              </a:p>
              <a:p>
                <a:r>
                  <a:rPr lang="en-CA" dirty="0"/>
                  <a:t>What is the standard error if the mean is 45, standard deviation is 4, and sample size is 25?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S.D.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dirty="0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b="0" i="0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dirty="0"/>
              </a:p>
              <a:p>
                <a:pPr lvl="1"/>
                <a:r>
                  <a:rPr lang="en-CA" dirty="0"/>
                  <a:t>               = 4/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25</m:t>
                        </m:r>
                      </m:e>
                    </m:rad>
                  </m:oMath>
                </a14:m>
                <a:r>
                  <a:rPr lang="en-CA" dirty="0"/>
                  <a:t>  =  4/5   =  .8</a:t>
                </a:r>
              </a:p>
              <a:p>
                <a:pPr marL="393192" lvl="1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9" t="-208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796" y="2780928"/>
            <a:ext cx="1368152" cy="64807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358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Confidence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Confidence is a 2 tail calculation (upper and lower values)</a:t>
            </a:r>
          </a:p>
          <a:p>
            <a:r>
              <a:rPr lang="en-CA" dirty="0"/>
              <a:t>You can make an error by predicting too low or too high. </a:t>
            </a:r>
          </a:p>
          <a:p>
            <a:pPr lvl="1"/>
            <a:r>
              <a:rPr lang="en-CA" dirty="0"/>
              <a:t>2 ways to make a mistake.</a:t>
            </a:r>
          </a:p>
          <a:p>
            <a:r>
              <a:rPr lang="en-CA" dirty="0"/>
              <a:t>Example: you predict the Maple Leafs will lose 150 to 200 games   </a:t>
            </a:r>
          </a:p>
          <a:p>
            <a:pPr lvl="1"/>
            <a:r>
              <a:rPr lang="en-CA" dirty="0"/>
              <a:t>You could be too low, they lose the next 350 games.</a:t>
            </a:r>
          </a:p>
          <a:p>
            <a:pPr lvl="1"/>
            <a:r>
              <a:rPr lang="en-CA" dirty="0"/>
              <a:t>You could be too high, they lose only the next 144 games.</a:t>
            </a:r>
          </a:p>
          <a:p>
            <a:pPr lvl="1"/>
            <a:r>
              <a:rPr lang="en-CA" dirty="0"/>
              <a:t>Either too high or too low indicate your interval was not correct. </a:t>
            </a:r>
          </a:p>
          <a:p>
            <a:r>
              <a:rPr lang="en-CA" dirty="0"/>
              <a:t>A realistic example, you want to sell your stock at just the right price. Your confidence level says sell between 101 and 109 dollars.</a:t>
            </a:r>
          </a:p>
          <a:p>
            <a:pPr lvl="1"/>
            <a:r>
              <a:rPr lang="en-CA" dirty="0"/>
              <a:t>If you are wrong and it goes higher, you lose profits. </a:t>
            </a:r>
          </a:p>
          <a:p>
            <a:pPr lvl="1"/>
            <a:r>
              <a:rPr lang="en-CA" dirty="0"/>
              <a:t>If are wrong and it never reaches 101, you lose opportunity.  </a:t>
            </a:r>
          </a:p>
          <a:p>
            <a:pPr lvl="1"/>
            <a:r>
              <a:rPr lang="en-CA" dirty="0"/>
              <a:t>Two tail calculation. 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1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Error is too high or too 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For 95% confidence, you expect 95% of your samples will fall between lower and upper interval values. </a:t>
            </a:r>
          </a:p>
          <a:p>
            <a:r>
              <a:rPr lang="en-CA" sz="2400" dirty="0"/>
              <a:t>Alpha is 5%, so 5% the samples will be outside the interval.  </a:t>
            </a:r>
          </a:p>
          <a:p>
            <a:r>
              <a:rPr lang="en-CA" sz="2400" dirty="0"/>
              <a:t>5% divide by 2, so 2.5% of samples will be too high, and 2.5% will be too low.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77072"/>
            <a:ext cx="3240360" cy="2028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77072"/>
            <a:ext cx="3672408" cy="2028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3040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Calculating 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Example: confidence level is 95%</a:t>
            </a:r>
          </a:p>
          <a:p>
            <a:pPr lvl="1"/>
            <a:r>
              <a:rPr lang="en-CA" dirty="0"/>
              <a:t>Probability is (confidence level + alpha / 2)</a:t>
            </a:r>
          </a:p>
          <a:p>
            <a:pPr lvl="1"/>
            <a:r>
              <a:rPr lang="en-CA" dirty="0"/>
              <a:t>Probability is  (.95 + .05/2 ) = .9750</a:t>
            </a:r>
          </a:p>
          <a:p>
            <a:pPr lvl="2"/>
            <a:r>
              <a:rPr lang="en-CA" dirty="0"/>
              <a:t>z  value for probability .9750 = 1.96</a:t>
            </a:r>
          </a:p>
          <a:p>
            <a:pPr lvl="1"/>
            <a:r>
              <a:rPr lang="en-CA" dirty="0"/>
              <a:t>z   = 1.96</a:t>
            </a:r>
          </a:p>
          <a:p>
            <a:pPr lvl="0">
              <a:buClr>
                <a:srgbClr val="0BD0D9"/>
              </a:buClr>
            </a:pPr>
            <a:r>
              <a:rPr lang="en-CA" dirty="0">
                <a:solidFill>
                  <a:prstClr val="black"/>
                </a:solidFill>
              </a:rPr>
              <a:t>Link to Normal table</a:t>
            </a:r>
          </a:p>
          <a:p>
            <a:pPr lvl="1">
              <a:buClr>
                <a:srgbClr val="0F6FC6"/>
              </a:buClr>
            </a:pPr>
            <a:r>
              <a:rPr lang="en-CA" sz="1800" dirty="0">
                <a:hlinkClick r:id="rId2"/>
              </a:rPr>
              <a:t>www.growingknowing.com/GKStatsBookNormalTable2.html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13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Calculating 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Example: confidence level is 98%</a:t>
            </a:r>
          </a:p>
          <a:p>
            <a:pPr lvl="1"/>
            <a:r>
              <a:rPr lang="en-CA" dirty="0"/>
              <a:t>Probability (confidence level + alpha /2)</a:t>
            </a:r>
          </a:p>
          <a:p>
            <a:pPr lvl="2"/>
            <a:r>
              <a:rPr lang="en-CA" dirty="0"/>
              <a:t>Probability =  .98 + .02/2 = .99</a:t>
            </a:r>
          </a:p>
          <a:p>
            <a:pPr lvl="1"/>
            <a:r>
              <a:rPr lang="en-CA" dirty="0"/>
              <a:t>z  value for probability .9900  = 2.33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5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Autofit/>
          </a:bodyPr>
          <a:lstStyle/>
          <a:p>
            <a:r>
              <a:rPr lang="en-CA" sz="3600" dirty="0"/>
              <a:t>What is the right amount of confidence?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Most studies use 90%, 95%, and 99% confidence levels</a:t>
            </a:r>
          </a:p>
          <a:p>
            <a:pPr lvl="1"/>
            <a:r>
              <a:rPr lang="en-CA" dirty="0"/>
              <a:t>How do you decide which level to pick?</a:t>
            </a:r>
          </a:p>
          <a:p>
            <a:r>
              <a:rPr lang="en-CA" dirty="0"/>
              <a:t>For $1 million dollars, this is an important decision, so be   sure to set a 99% confidence level.</a:t>
            </a:r>
          </a:p>
          <a:p>
            <a:r>
              <a:rPr lang="en-CA" dirty="0"/>
              <a:t>For a $1 bet, not so important, 90% confidence is fine. </a:t>
            </a:r>
          </a:p>
          <a:p>
            <a:endParaRPr lang="en-CA" dirty="0"/>
          </a:p>
          <a:p>
            <a:r>
              <a:rPr lang="en-CA" dirty="0"/>
              <a:t>To speed up your tests and </a:t>
            </a:r>
            <a:r>
              <a:rPr lang="en-CA" b="1" dirty="0"/>
              <a:t>reduce errors</a:t>
            </a:r>
            <a:r>
              <a:rPr lang="en-CA" dirty="0"/>
              <a:t>, memorize the popular confidence levels.</a:t>
            </a:r>
          </a:p>
          <a:p>
            <a:pPr lvl="1"/>
            <a:r>
              <a:rPr lang="en-CA" dirty="0"/>
              <a:t>90% confidence z = 1.64</a:t>
            </a:r>
          </a:p>
          <a:p>
            <a:pPr lvl="1"/>
            <a:r>
              <a:rPr lang="en-CA" dirty="0"/>
              <a:t>95% confidence z = 1.96</a:t>
            </a:r>
          </a:p>
          <a:p>
            <a:pPr lvl="1"/>
            <a:r>
              <a:rPr lang="en-CA" dirty="0"/>
              <a:t>99% confidence z = 2.58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56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Calculating Margin of Error (E)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CA" dirty="0"/>
                  <a:t>What is margin of error (E) if n = 75, std. deviation (S.D.) is 45.08, and confidence level is 95%?</a:t>
                </a:r>
              </a:p>
              <a:p>
                <a:r>
                  <a:rPr lang="en-CA" u="sng" dirty="0"/>
                  <a:t>Step 1</a:t>
                </a:r>
                <a:r>
                  <a:rPr lang="en-CA" dirty="0"/>
                  <a:t>: Calculate standard error 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S.D. / Square root (n)</a:t>
                </a:r>
              </a:p>
              <a:p>
                <a:pPr lvl="1"/>
                <a:r>
                  <a:rPr lang="en-CA" dirty="0"/>
                  <a:t>                = 45.08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75</m:t>
                        </m:r>
                      </m:e>
                    </m:rad>
                  </m:oMath>
                </a14:m>
                <a:endParaRPr lang="en-CA" dirty="0"/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 = 45.08/ 8.660254 = 5.205</a:t>
                </a:r>
              </a:p>
              <a:p>
                <a:r>
                  <a:rPr lang="en-CA" u="sng" dirty="0"/>
                  <a:t>Step 2</a:t>
                </a:r>
                <a:r>
                  <a:rPr lang="en-CA" dirty="0"/>
                  <a:t>: Calculate z</a:t>
                </a:r>
              </a:p>
              <a:p>
                <a:pPr lvl="1"/>
                <a:r>
                  <a:rPr lang="en-CA" dirty="0"/>
                  <a:t>Z = 1.96 </a:t>
                </a:r>
              </a:p>
              <a:p>
                <a:pPr lvl="1"/>
                <a:r>
                  <a:rPr lang="en-CA" dirty="0"/>
                  <a:t>we were just told to memorized 90%, 95%, and 99%. </a:t>
                </a:r>
              </a:p>
              <a:p>
                <a:r>
                  <a:rPr lang="en-CA" u="sng" dirty="0"/>
                  <a:t>Step 3</a:t>
                </a:r>
                <a:r>
                  <a:rPr lang="en-CA" dirty="0"/>
                  <a:t>:  Margin of Error (E) = z(</a:t>
                </a:r>
                <a:r>
                  <a:rPr lang="en-CA" dirty="0" err="1"/>
                  <a:t>std</a:t>
                </a:r>
                <a:r>
                  <a:rPr lang="en-CA" dirty="0"/>
                  <a:t> error)</a:t>
                </a:r>
              </a:p>
              <a:p>
                <a:pPr lvl="1"/>
                <a:r>
                  <a:rPr lang="en-CA" dirty="0"/>
                  <a:t>E = 1.96(5.205) = 10.2</a:t>
                </a:r>
              </a:p>
              <a:p>
                <a:pPr lvl="1"/>
                <a:endParaRPr lang="en-CA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1" t="-1944" r="-12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Confidence intervals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u="sng" dirty="0"/>
              <a:t>Step 4</a:t>
            </a:r>
            <a:r>
              <a:rPr lang="en-CA" dirty="0"/>
              <a:t>: Calculate confidence intervals</a:t>
            </a:r>
          </a:p>
          <a:p>
            <a:endParaRPr lang="en-CA" dirty="0"/>
          </a:p>
          <a:p>
            <a:r>
              <a:rPr lang="en-CA" dirty="0"/>
              <a:t>If the margin of error (E) is  10.2 and mean is 92, what are the confidence intervals?</a:t>
            </a:r>
          </a:p>
          <a:p>
            <a:pPr lvl="1"/>
            <a:r>
              <a:rPr lang="en-CA" dirty="0"/>
              <a:t>Upper interval = mean + E  </a:t>
            </a:r>
          </a:p>
          <a:p>
            <a:pPr lvl="1"/>
            <a:r>
              <a:rPr lang="en-CA" dirty="0"/>
              <a:t>Lower interval = mean – E </a:t>
            </a:r>
          </a:p>
          <a:p>
            <a:r>
              <a:rPr lang="en-CA" dirty="0"/>
              <a:t>Upper is 92 + 10.2 = 102.2</a:t>
            </a:r>
          </a:p>
          <a:p>
            <a:r>
              <a:rPr lang="en-CA" dirty="0"/>
              <a:t>Lower is 92 – 10.2 = 81.8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626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/>
          <a:lstStyle/>
          <a:p>
            <a:r>
              <a:rPr lang="en-CA" dirty="0"/>
              <a:t>What is the Confidence Interval where n = 75, mean = 61,  S.D. = 8.54, and confidence level =96%? </a:t>
            </a:r>
          </a:p>
          <a:p>
            <a:endParaRPr lang="en-CA" dirty="0"/>
          </a:p>
          <a:p>
            <a:r>
              <a:rPr lang="en-CA" u="sng" dirty="0"/>
              <a:t>Step 1</a:t>
            </a:r>
            <a:r>
              <a:rPr lang="en-CA" dirty="0"/>
              <a:t>: </a:t>
            </a:r>
            <a:r>
              <a:rPr lang="en-CA" dirty="0" err="1"/>
              <a:t>Std</a:t>
            </a:r>
            <a:r>
              <a:rPr lang="en-CA" dirty="0"/>
              <a:t> Error = S.D./ square root (n)</a:t>
            </a:r>
          </a:p>
          <a:p>
            <a:r>
              <a:rPr lang="en-CA" u="sng" dirty="0"/>
              <a:t>Step 2</a:t>
            </a:r>
            <a:r>
              <a:rPr lang="en-CA" dirty="0"/>
              <a:t>: Find z</a:t>
            </a:r>
          </a:p>
          <a:p>
            <a:r>
              <a:rPr lang="en-CA" u="sng" dirty="0"/>
              <a:t>Step 3:</a:t>
            </a:r>
            <a:r>
              <a:rPr lang="en-CA" dirty="0"/>
              <a:t> Margin of error  E = z(</a:t>
            </a:r>
            <a:r>
              <a:rPr lang="en-CA" dirty="0" err="1"/>
              <a:t>std</a:t>
            </a:r>
            <a:r>
              <a:rPr lang="en-CA" dirty="0"/>
              <a:t> error)</a:t>
            </a:r>
          </a:p>
          <a:p>
            <a:r>
              <a:rPr lang="en-CA" u="sng" dirty="0"/>
              <a:t>Step 4</a:t>
            </a:r>
            <a:r>
              <a:rPr lang="en-CA" dirty="0"/>
              <a:t>: Confidence intervals Mean +/- E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1560" y="980728"/>
            <a:ext cx="7056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427463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CA" b="1" dirty="0"/>
                  <a:t>What is the Confidence Interval where sample is 75, mean = 61, </a:t>
                </a:r>
                <a:r>
                  <a:rPr lang="en-CA" b="1" dirty="0" err="1"/>
                  <a:t>std</a:t>
                </a:r>
                <a:r>
                  <a:rPr lang="en-CA" b="1" dirty="0"/>
                  <a:t> deviation (S.D.) = 8.54, and confidence level of 96%? </a:t>
                </a:r>
              </a:p>
              <a:p>
                <a:endParaRPr lang="en-CA" b="1" dirty="0"/>
              </a:p>
              <a:p>
                <a:r>
                  <a:rPr lang="en-CA" u="sng" dirty="0"/>
                  <a:t>Step 1</a:t>
                </a:r>
                <a:r>
                  <a:rPr lang="en-CA" dirty="0"/>
                  <a:t>: </a:t>
                </a:r>
                <a:r>
                  <a:rPr lang="en-CA" dirty="0" err="1"/>
                  <a:t>Std</a:t>
                </a:r>
                <a:r>
                  <a:rPr lang="en-CA" dirty="0"/>
                  <a:t> Error = S.D./ square root (n)</a:t>
                </a:r>
              </a:p>
              <a:p>
                <a:pPr lvl="1"/>
                <a:r>
                  <a:rPr lang="en-CA" dirty="0"/>
                  <a:t>                  = 8.54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75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 = 8.54/8.66  = .986</a:t>
                </a:r>
              </a:p>
              <a:p>
                <a:r>
                  <a:rPr lang="en-CA" u="sng" dirty="0"/>
                  <a:t>Step 2</a:t>
                </a:r>
                <a:r>
                  <a:rPr lang="en-CA" dirty="0"/>
                  <a:t>: Find z</a:t>
                </a:r>
              </a:p>
              <a:p>
                <a:pPr lvl="1"/>
                <a:r>
                  <a:rPr lang="en-CA" dirty="0"/>
                  <a:t>Probability (confidence level + alpha /2) </a:t>
                </a:r>
              </a:p>
              <a:p>
                <a:pPr lvl="1"/>
                <a:r>
                  <a:rPr lang="en-CA" dirty="0"/>
                  <a:t>                            (.96  + .04/2 )  = .9800</a:t>
                </a:r>
              </a:p>
              <a:p>
                <a:pPr lvl="1"/>
                <a:r>
                  <a:rPr lang="en-CA" dirty="0"/>
                  <a:t>   z = 2.055 (</a:t>
                </a:r>
                <a:r>
                  <a:rPr lang="en-CA" sz="2000" dirty="0"/>
                  <a:t>half way between .9798 and .9803</a:t>
                </a:r>
                <a:r>
                  <a:rPr lang="en-CA" dirty="0"/>
                  <a:t>)</a:t>
                </a:r>
              </a:p>
              <a:p>
                <a:r>
                  <a:rPr lang="en-CA" u="sng" dirty="0"/>
                  <a:t>Step 3:</a:t>
                </a:r>
                <a:r>
                  <a:rPr lang="en-CA" dirty="0"/>
                  <a:t> Margin of error  E = z(</a:t>
                </a:r>
                <a:r>
                  <a:rPr lang="en-CA" dirty="0" err="1"/>
                  <a:t>std</a:t>
                </a:r>
                <a:r>
                  <a:rPr lang="en-CA" dirty="0"/>
                  <a:t> error)</a:t>
                </a:r>
              </a:p>
              <a:p>
                <a:pPr lvl="1"/>
                <a:r>
                  <a:rPr lang="en-CA" dirty="0"/>
                  <a:t>       = 2.055(.986)  = 2.026</a:t>
                </a:r>
              </a:p>
              <a:p>
                <a:r>
                  <a:rPr lang="en-CA" u="sng" dirty="0"/>
                  <a:t>Step 4</a:t>
                </a:r>
                <a:r>
                  <a:rPr lang="en-CA" dirty="0"/>
                  <a:t>: Confidence intervals Mean +/- E</a:t>
                </a:r>
              </a:p>
              <a:p>
                <a:pPr lvl="1"/>
                <a:r>
                  <a:rPr lang="en-CA" dirty="0"/>
                  <a:t>Upper  interval = mean + 2.026  = 61 + 2.026 = 63.03</a:t>
                </a:r>
              </a:p>
              <a:p>
                <a:pPr lvl="1"/>
                <a:r>
                  <a:rPr lang="en-CA" dirty="0"/>
                  <a:t>Lower  interval = mean  - 2.026  = 61 – 2.026 = 58.97  </a:t>
                </a:r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  <a:blipFill rotWithShape="1">
                <a:blip r:embed="rId2"/>
                <a:stretch>
                  <a:fillRect l="-741" t="-208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7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practice Confidence Interval</a:t>
            </a:r>
          </a:p>
          <a:p>
            <a:pPr lvl="1"/>
            <a:r>
              <a:rPr lang="en-CA" dirty="0"/>
              <a:t>Difficulty  level 1 only</a:t>
            </a:r>
          </a:p>
          <a:p>
            <a:pPr lvl="1"/>
            <a:r>
              <a:rPr lang="en-CA" dirty="0"/>
              <a:t>To complete level 2, you need the proportion lesson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2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Small Samples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If your sample size (n) is less than 30, you cannot use the normal distribution table (</a:t>
            </a:r>
            <a:r>
              <a:rPr lang="en-CA" sz="2400" dirty="0"/>
              <a:t>see Central Limit Theory)</a:t>
            </a:r>
            <a:endParaRPr lang="en-CA" dirty="0"/>
          </a:p>
          <a:p>
            <a:r>
              <a:rPr lang="en-CA" dirty="0"/>
              <a:t>For small samples, use the Student t table </a:t>
            </a:r>
          </a:p>
          <a:p>
            <a:pPr lvl="1"/>
            <a:r>
              <a:rPr lang="en-CA" dirty="0"/>
              <a:t>t table is more robust, works well with data that is not perfectly normal. </a:t>
            </a:r>
          </a:p>
          <a:p>
            <a:r>
              <a:rPr lang="en-CA" dirty="0"/>
              <a:t>The t table uses alpha and degrees of freedom (</a:t>
            </a:r>
            <a:r>
              <a:rPr lang="en-CA" dirty="0" err="1"/>
              <a:t>df</a:t>
            </a:r>
            <a:r>
              <a:rPr lang="en-CA" dirty="0"/>
              <a:t>).</a:t>
            </a:r>
          </a:p>
          <a:p>
            <a:pPr marL="0" indent="0" algn="ctr">
              <a:buNone/>
            </a:pPr>
            <a:r>
              <a:rPr lang="en-CA" b="1" dirty="0"/>
              <a:t>degrees of freedom (</a:t>
            </a:r>
            <a:r>
              <a:rPr lang="en-CA" b="1" dirty="0" err="1"/>
              <a:t>df</a:t>
            </a:r>
            <a:r>
              <a:rPr lang="en-CA" b="1" dirty="0"/>
              <a:t>)  </a:t>
            </a:r>
            <a:r>
              <a:rPr lang="en-CA" dirty="0"/>
              <a:t>= n - 1 </a:t>
            </a:r>
          </a:p>
          <a:p>
            <a:r>
              <a:rPr lang="en-CA" dirty="0"/>
              <a:t>The only difference in calculating small sample confidence and large samples is the t table, all other calculations and steps are the same. 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Degrees of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Put your hand on your head, now take a sample of 21, and a mean of 22, and calculate the degrees of freedom?</a:t>
            </a:r>
          </a:p>
          <a:p>
            <a:pPr lvl="1"/>
            <a:r>
              <a:rPr lang="en-CA" dirty="0" err="1"/>
              <a:t>df</a:t>
            </a:r>
            <a:r>
              <a:rPr lang="en-CA" dirty="0"/>
              <a:t> = n – 1</a:t>
            </a:r>
          </a:p>
          <a:p>
            <a:pPr lvl="1"/>
            <a:r>
              <a:rPr lang="en-CA" dirty="0" err="1"/>
              <a:t>df</a:t>
            </a:r>
            <a:r>
              <a:rPr lang="en-CA" dirty="0"/>
              <a:t> = 21 – 1 = 20</a:t>
            </a:r>
          </a:p>
          <a:p>
            <a:endParaRPr lang="en-CA" dirty="0"/>
          </a:p>
          <a:p>
            <a:r>
              <a:rPr lang="en-CA" dirty="0"/>
              <a:t>Taxes, work, bosses, parents, …. is freedom an illusion?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1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Using the t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Calculate t for 90% confidence level using sample 16?</a:t>
            </a:r>
          </a:p>
          <a:p>
            <a:pPr lvl="1"/>
            <a:r>
              <a:rPr lang="en-CA" dirty="0"/>
              <a:t>Degrees of freedom  = n – 1 </a:t>
            </a:r>
          </a:p>
          <a:p>
            <a:pPr lvl="2"/>
            <a:r>
              <a:rPr lang="en-CA" dirty="0"/>
              <a:t>                               </a:t>
            </a:r>
            <a:r>
              <a:rPr lang="en-CA" dirty="0" err="1"/>
              <a:t>df</a:t>
            </a:r>
            <a:r>
              <a:rPr lang="en-CA" dirty="0"/>
              <a:t>  = 16 – 1 = 15</a:t>
            </a:r>
          </a:p>
          <a:p>
            <a:pPr lvl="1"/>
            <a:r>
              <a:rPr lang="en-CA" dirty="0"/>
              <a:t>Alpha = 1 – confidence level </a:t>
            </a:r>
          </a:p>
          <a:p>
            <a:pPr lvl="1"/>
            <a:r>
              <a:rPr lang="en-CA" dirty="0"/>
              <a:t> alpha = 1 - .9 = .10</a:t>
            </a:r>
          </a:p>
          <a:p>
            <a:r>
              <a:rPr lang="en-CA" dirty="0"/>
              <a:t>Lookup 2 tail t table for .10  and </a:t>
            </a:r>
            <a:r>
              <a:rPr lang="en-CA" dirty="0" err="1"/>
              <a:t>df</a:t>
            </a:r>
            <a:r>
              <a:rPr lang="en-CA" dirty="0"/>
              <a:t> = 15, t = 1.753</a:t>
            </a:r>
          </a:p>
          <a:p>
            <a:pPr lvl="1"/>
            <a:r>
              <a:rPr lang="en-CA" sz="1800" dirty="0">
                <a:hlinkClick r:id="rId2"/>
              </a:rPr>
              <a:t>http://www.growingknowing.com/GKStatsBook.php?topic=StudentTTable</a:t>
            </a:r>
            <a:endParaRPr lang="en-CA" sz="1800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5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/>
          <a:lstStyle/>
          <a:p>
            <a:r>
              <a:rPr lang="en-CA" dirty="0"/>
              <a:t>What is the Confidence Interval where </a:t>
            </a:r>
            <a:r>
              <a:rPr lang="en-CA" b="1" dirty="0"/>
              <a:t>n = 16</a:t>
            </a:r>
            <a:r>
              <a:rPr lang="en-CA" dirty="0"/>
              <a:t>, mean = 53,  S.D. = 14.84, and confidence level =90%? </a:t>
            </a:r>
          </a:p>
          <a:p>
            <a:endParaRPr lang="en-CA" dirty="0"/>
          </a:p>
          <a:p>
            <a:r>
              <a:rPr lang="en-CA" u="sng" dirty="0"/>
              <a:t>Step 1</a:t>
            </a:r>
            <a:r>
              <a:rPr lang="en-CA" dirty="0"/>
              <a:t>: </a:t>
            </a:r>
            <a:r>
              <a:rPr lang="en-CA" dirty="0" err="1"/>
              <a:t>Std</a:t>
            </a:r>
            <a:r>
              <a:rPr lang="en-CA" dirty="0"/>
              <a:t> Error = S.D./ square root (n)</a:t>
            </a:r>
          </a:p>
          <a:p>
            <a:r>
              <a:rPr lang="en-CA" u="sng" dirty="0"/>
              <a:t>Step 2</a:t>
            </a:r>
            <a:r>
              <a:rPr lang="en-CA" dirty="0"/>
              <a:t>: </a:t>
            </a:r>
            <a:r>
              <a:rPr lang="en-CA" b="1" dirty="0"/>
              <a:t>Calculate t</a:t>
            </a:r>
          </a:p>
          <a:p>
            <a:r>
              <a:rPr lang="en-CA" u="sng" dirty="0"/>
              <a:t>Step 3:</a:t>
            </a:r>
            <a:r>
              <a:rPr lang="en-CA" dirty="0"/>
              <a:t> Margin of error  E = t(</a:t>
            </a:r>
            <a:r>
              <a:rPr lang="en-CA" dirty="0" err="1"/>
              <a:t>std</a:t>
            </a:r>
            <a:r>
              <a:rPr lang="en-CA" dirty="0"/>
              <a:t> error)</a:t>
            </a:r>
          </a:p>
          <a:p>
            <a:r>
              <a:rPr lang="en-CA" u="sng" dirty="0"/>
              <a:t>Step 4</a:t>
            </a:r>
            <a:r>
              <a:rPr lang="en-CA" dirty="0"/>
              <a:t>: Confidence intervals Mean +/- E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1560" y="980728"/>
            <a:ext cx="7056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2678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CA" b="1" dirty="0"/>
                  <a:t>What is the Confidence Interval where n = 16, mean = 53,  S.D. = 14.84, and confidence level =90%? </a:t>
                </a:r>
              </a:p>
              <a:p>
                <a:endParaRPr lang="en-CA" b="1" dirty="0"/>
              </a:p>
              <a:p>
                <a:r>
                  <a:rPr lang="en-CA" u="sng" dirty="0"/>
                  <a:t>Step 1</a:t>
                </a:r>
                <a:r>
                  <a:rPr lang="en-CA" dirty="0"/>
                  <a:t>: </a:t>
                </a:r>
                <a:r>
                  <a:rPr lang="en-CA" dirty="0" err="1"/>
                  <a:t>Std</a:t>
                </a:r>
                <a:r>
                  <a:rPr lang="en-CA" dirty="0"/>
                  <a:t> Error = S.D./ square root (n)</a:t>
                </a:r>
              </a:p>
              <a:p>
                <a:pPr lvl="1"/>
                <a:r>
                  <a:rPr lang="en-CA" dirty="0"/>
                  <a:t>                  = 14.84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16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 = 14.84/4  = 3.71</a:t>
                </a:r>
              </a:p>
              <a:p>
                <a:r>
                  <a:rPr lang="en-CA" u="sng" dirty="0"/>
                  <a:t>Step 2</a:t>
                </a:r>
                <a:r>
                  <a:rPr lang="en-CA" dirty="0"/>
                  <a:t>: Calculate t</a:t>
                </a:r>
              </a:p>
              <a:p>
                <a:pPr lvl="1"/>
                <a:r>
                  <a:rPr lang="en-CA" dirty="0" err="1"/>
                  <a:t>df</a:t>
                </a:r>
                <a:r>
                  <a:rPr lang="en-CA" dirty="0"/>
                  <a:t> = n – 1 = 16 – 1 = 15</a:t>
                </a:r>
              </a:p>
              <a:p>
                <a:pPr lvl="1"/>
                <a:r>
                  <a:rPr lang="en-CA" dirty="0"/>
                  <a:t>alpha =  1 - .9 = .1   </a:t>
                </a:r>
              </a:p>
              <a:p>
                <a:pPr lvl="1"/>
                <a:r>
                  <a:rPr lang="en-CA" dirty="0"/>
                  <a:t>Lookup 2 tail t table .10 with </a:t>
                </a:r>
                <a:r>
                  <a:rPr lang="en-CA" dirty="0" err="1"/>
                  <a:t>df</a:t>
                </a:r>
                <a:r>
                  <a:rPr lang="en-CA" dirty="0"/>
                  <a:t> 15 = 1.753</a:t>
                </a:r>
              </a:p>
              <a:p>
                <a:r>
                  <a:rPr lang="en-CA" u="sng" dirty="0"/>
                  <a:t>Step 3:</a:t>
                </a:r>
                <a:r>
                  <a:rPr lang="en-CA" dirty="0"/>
                  <a:t> Margin of error  E = t(</a:t>
                </a:r>
                <a:r>
                  <a:rPr lang="en-CA" dirty="0" err="1"/>
                  <a:t>std</a:t>
                </a:r>
                <a:r>
                  <a:rPr lang="en-CA" dirty="0"/>
                  <a:t> error)</a:t>
                </a:r>
              </a:p>
              <a:p>
                <a:pPr lvl="1"/>
                <a:r>
                  <a:rPr lang="en-CA" dirty="0"/>
                  <a:t>       = 1.753(3.71)  = 6.50</a:t>
                </a:r>
              </a:p>
              <a:p>
                <a:r>
                  <a:rPr lang="en-CA" u="sng" dirty="0"/>
                  <a:t>Step 4</a:t>
                </a:r>
                <a:r>
                  <a:rPr lang="en-CA" dirty="0"/>
                  <a:t>: Confidence intervals Mean +/- E</a:t>
                </a:r>
              </a:p>
              <a:p>
                <a:pPr lvl="1"/>
                <a:r>
                  <a:rPr lang="en-CA" dirty="0"/>
                  <a:t>Upper  interval = mean + 6.50 = 53 + 6.50 = 59.5</a:t>
                </a:r>
              </a:p>
              <a:p>
                <a:pPr lvl="1"/>
                <a:r>
                  <a:rPr lang="en-CA" dirty="0"/>
                  <a:t>Lower interval  = mean  - 6.50 = 53– 6.50  = 46.5  	</a:t>
                </a:r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  <a:blipFill rotWithShape="1">
                <a:blip r:embed="rId2"/>
                <a:stretch>
                  <a:fillRect l="-741" t="-153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1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CA" b="1" dirty="0"/>
                  <a:t>You survey vampires to see if they prefer eating Italian? What is the Confidence Interval if n = 17, mean = 60,  S.D. = 7.8, and confidence level =95%?  </a:t>
                </a:r>
              </a:p>
              <a:p>
                <a:endParaRPr lang="en-CA" b="1" dirty="0"/>
              </a:p>
              <a:p>
                <a:r>
                  <a:rPr lang="en-CA" u="sng" dirty="0"/>
                  <a:t>Step 1</a:t>
                </a:r>
                <a:r>
                  <a:rPr lang="en-CA" dirty="0"/>
                  <a:t>: </a:t>
                </a:r>
                <a:r>
                  <a:rPr lang="en-CA" dirty="0" err="1"/>
                  <a:t>Std</a:t>
                </a:r>
                <a:r>
                  <a:rPr lang="en-CA" dirty="0"/>
                  <a:t> Error = S.D./ square root (n)</a:t>
                </a:r>
              </a:p>
              <a:p>
                <a:pPr lvl="1"/>
                <a:r>
                  <a:rPr lang="en-CA" dirty="0"/>
                  <a:t>                  = 7.8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17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 = 7.8/4.1231 = 1.89</a:t>
                </a:r>
              </a:p>
              <a:p>
                <a:r>
                  <a:rPr lang="en-CA" u="sng" dirty="0"/>
                  <a:t>Step 2</a:t>
                </a:r>
                <a:r>
                  <a:rPr lang="en-CA" dirty="0"/>
                  <a:t>: Calculate t</a:t>
                </a:r>
              </a:p>
              <a:p>
                <a:pPr lvl="1"/>
                <a:r>
                  <a:rPr lang="en-CA" dirty="0" err="1"/>
                  <a:t>df</a:t>
                </a:r>
                <a:r>
                  <a:rPr lang="en-CA" dirty="0"/>
                  <a:t> = n – 1 = 17 – 1 = 16</a:t>
                </a:r>
              </a:p>
              <a:p>
                <a:pPr lvl="1"/>
                <a:r>
                  <a:rPr lang="en-CA" dirty="0"/>
                  <a:t>alpha =  1 - .95 = .05   </a:t>
                </a:r>
              </a:p>
              <a:p>
                <a:pPr lvl="1"/>
                <a:r>
                  <a:rPr lang="en-CA" dirty="0"/>
                  <a:t>Lookup 2 tail t table .05 with </a:t>
                </a:r>
                <a:r>
                  <a:rPr lang="en-CA" dirty="0" err="1"/>
                  <a:t>df</a:t>
                </a:r>
                <a:r>
                  <a:rPr lang="en-CA" dirty="0"/>
                  <a:t> 16 = 2.120</a:t>
                </a:r>
              </a:p>
              <a:p>
                <a:r>
                  <a:rPr lang="en-CA" u="sng" dirty="0"/>
                  <a:t>Step 3:</a:t>
                </a:r>
                <a:r>
                  <a:rPr lang="en-CA" dirty="0"/>
                  <a:t> Margin of error  E = t(</a:t>
                </a:r>
                <a:r>
                  <a:rPr lang="en-CA" dirty="0" err="1"/>
                  <a:t>std</a:t>
                </a:r>
                <a:r>
                  <a:rPr lang="en-CA" dirty="0"/>
                  <a:t> error)</a:t>
                </a:r>
              </a:p>
              <a:p>
                <a:pPr lvl="1"/>
                <a:r>
                  <a:rPr lang="en-CA" dirty="0"/>
                  <a:t>       = 1.89(2.12)  = 4.01</a:t>
                </a:r>
              </a:p>
              <a:p>
                <a:r>
                  <a:rPr lang="en-CA" u="sng" dirty="0"/>
                  <a:t>Step 4</a:t>
                </a:r>
                <a:r>
                  <a:rPr lang="en-CA" dirty="0"/>
                  <a:t>: Confidence intervals Mean +/- E</a:t>
                </a:r>
              </a:p>
              <a:p>
                <a:pPr lvl="1"/>
                <a:r>
                  <a:rPr lang="en-CA" dirty="0"/>
                  <a:t>Upper  interval = mean + 4.01 = 60+ 4.01 = 64.01</a:t>
                </a:r>
              </a:p>
              <a:p>
                <a:pPr lvl="1"/>
                <a:r>
                  <a:rPr lang="en-CA" dirty="0"/>
                  <a:t>Lower interval  = mean  - 4.01 = 60– 4.01=  55.99	</a:t>
                </a:r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  <a:blipFill rotWithShape="1">
                <a:blip r:embed="rId2"/>
                <a:stretch>
                  <a:fillRect l="-741" t="-208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4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Confidence levels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People like a high confidence level but small interval.</a:t>
            </a:r>
          </a:p>
          <a:p>
            <a:pPr lvl="1"/>
            <a:r>
              <a:rPr lang="en-CA" dirty="0"/>
              <a:t>I’m 95% confident I’ll deliver between Monday and August. Will you be home?</a:t>
            </a:r>
          </a:p>
          <a:p>
            <a:r>
              <a:rPr lang="en-CA" dirty="0"/>
              <a:t>It is easy to have small interval with small confidence level</a:t>
            </a:r>
          </a:p>
          <a:p>
            <a:pPr lvl="1"/>
            <a:r>
              <a:rPr lang="en-CA" dirty="0"/>
              <a:t>I’ll deliver Friday 12.00 to 12:05 am, I’m 50% confident.</a:t>
            </a:r>
          </a:p>
          <a:p>
            <a:r>
              <a:rPr lang="en-CA" dirty="0"/>
              <a:t>If you increase the confidence level, the interval gets larger</a:t>
            </a:r>
          </a:p>
          <a:p>
            <a:r>
              <a:rPr lang="en-CA" dirty="0"/>
              <a:t>How can you get both high confidence and small intervals?</a:t>
            </a:r>
          </a:p>
          <a:p>
            <a:r>
              <a:rPr lang="en-CA" dirty="0"/>
              <a:t>Look at the formula, best way is increase the sample size.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532" y="5301208"/>
            <a:ext cx="1764500" cy="8640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196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the website, do Small Sample Confidence.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9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792</TotalTime>
  <Words>2261</Words>
  <Application>Microsoft Office PowerPoint</Application>
  <PresentationFormat>On-screen Show (4:3)</PresentationFormat>
  <Paragraphs>286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Confidence Intervals</vt:lpstr>
      <vt:lpstr>Estimates</vt:lpstr>
      <vt:lpstr>Confidence Level </vt:lpstr>
      <vt:lpstr>Confidence Interval vs. Confidence Level </vt:lpstr>
      <vt:lpstr>Some important words</vt:lpstr>
      <vt:lpstr>PowerPoint Presentation</vt:lpstr>
      <vt:lpstr>Important calculations</vt:lpstr>
      <vt:lpstr>Test</vt:lpstr>
      <vt:lpstr>Confidence </vt:lpstr>
      <vt:lpstr>Error is too high or too low</vt:lpstr>
      <vt:lpstr>Calculating z</vt:lpstr>
      <vt:lpstr>Calculating z</vt:lpstr>
      <vt:lpstr>What is the right amount of confidence?</vt:lpstr>
      <vt:lpstr>Calculating Margin of Error (E) </vt:lpstr>
      <vt:lpstr>Confidence intervals</vt:lpstr>
      <vt:lpstr>PowerPoint Presentation</vt:lpstr>
      <vt:lpstr>PowerPoint Presentation</vt:lpstr>
      <vt:lpstr>Practice</vt:lpstr>
      <vt:lpstr>Small Samples Confidence</vt:lpstr>
      <vt:lpstr>Degrees of freedom</vt:lpstr>
      <vt:lpstr>Using the t table</vt:lpstr>
      <vt:lpstr>PowerPoint Presentation</vt:lpstr>
      <vt:lpstr>PowerPoint Presentation</vt:lpstr>
      <vt:lpstr>PowerPoint Presentation</vt:lpstr>
      <vt:lpstr>Confidence levels</vt:lpstr>
      <vt:lpstr>Practise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101</cp:revision>
  <dcterms:created xsi:type="dcterms:W3CDTF">2011-06-04T14:50:34Z</dcterms:created>
  <dcterms:modified xsi:type="dcterms:W3CDTF">2020-04-18T15:11:38Z</dcterms:modified>
</cp:coreProperties>
</file>