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33" r:id="rId2"/>
    <p:sldMasterId id="2147483721" r:id="rId3"/>
  </p:sldMasterIdLst>
  <p:notesMasterIdLst>
    <p:notesMasterId r:id="rId23"/>
  </p:notesMasterIdLst>
  <p:sldIdLst>
    <p:sldId id="256" r:id="rId4"/>
    <p:sldId id="257" r:id="rId5"/>
    <p:sldId id="258" r:id="rId6"/>
    <p:sldId id="259" r:id="rId7"/>
    <p:sldId id="260" r:id="rId8"/>
    <p:sldId id="262" r:id="rId9"/>
    <p:sldId id="264" r:id="rId10"/>
    <p:sldId id="265" r:id="rId11"/>
    <p:sldId id="287" r:id="rId12"/>
    <p:sldId id="284" r:id="rId13"/>
    <p:sldId id="283" r:id="rId14"/>
    <p:sldId id="269" r:id="rId15"/>
    <p:sldId id="272" r:id="rId16"/>
    <p:sldId id="273" r:id="rId17"/>
    <p:sldId id="274" r:id="rId18"/>
    <p:sldId id="278" r:id="rId19"/>
    <p:sldId id="280" r:id="rId20"/>
    <p:sldId id="282" r:id="rId21"/>
    <p:sldId id="281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79" autoAdjust="0"/>
    <p:restoredTop sz="94667" autoAdjust="0"/>
  </p:normalViewPr>
  <p:slideViewPr>
    <p:cSldViewPr>
      <p:cViewPr varScale="1">
        <p:scale>
          <a:sx n="120" d="100"/>
          <a:sy n="120" d="100"/>
        </p:scale>
        <p:origin x="1590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31BF39-8C49-4B87-A4B6-CC4703F9FF8E}" type="datetimeFigureOut">
              <a:rPr lang="en-US" smtClean="0"/>
              <a:pPr/>
              <a:t>4/18/2020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68A5F3-C1C7-45B7-A860-C89AD50F73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1157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/>
              <a:t>Click to edit Master subtitle style</a:t>
            </a: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5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US" dirty="0"/>
              <a:t>GrowingKnowing.com   ©  2011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45" r:id="rId2"/>
    <p:sldLayoutId id="2147483710" r:id="rId3"/>
    <p:sldLayoutId id="2147483758" r:id="rId4"/>
    <p:sldLayoutId id="2147483712" r:id="rId5"/>
    <p:sldLayoutId id="2147483714" r:id="rId6"/>
    <p:sldLayoutId id="2147483715" r:id="rId7"/>
    <p:sldLayoutId id="2147483716" r:id="rId8"/>
    <p:sldLayoutId id="2147483717" r:id="rId9"/>
    <p:sldLayoutId id="2147483720" r:id="rId10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9" r:id="rId7"/>
    <p:sldLayoutId id="2147483730" r:id="rId8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Confidence Intervals</a:t>
            </a:r>
            <a:br>
              <a:rPr lang="en-US" dirty="0"/>
            </a:br>
            <a:r>
              <a:rPr lang="en-US" sz="3200" dirty="0"/>
              <a:t>Excel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GrowingKnowing.com   ©  2020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2020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1143000"/>
          </a:xfrm>
        </p:spPr>
        <p:txBody>
          <a:bodyPr/>
          <a:lstStyle/>
          <a:p>
            <a:r>
              <a:rPr lang="en-US" dirty="0"/>
              <a:t>Estimates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3050"/>
            <a:ext cx="8229600" cy="468155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 We are often asked to predict the future!</a:t>
            </a:r>
          </a:p>
          <a:p>
            <a:pPr lvl="1"/>
            <a:r>
              <a:rPr lang="en-US" dirty="0"/>
              <a:t>When will you complete your team project?</a:t>
            </a:r>
          </a:p>
          <a:p>
            <a:pPr lvl="1"/>
            <a:r>
              <a:rPr lang="en-US" dirty="0"/>
              <a:t>When will you make your first million dollars?</a:t>
            </a:r>
          </a:p>
          <a:p>
            <a:pPr lvl="1"/>
            <a:r>
              <a:rPr lang="en-US" dirty="0"/>
              <a:t>When will you clean the dishes?</a:t>
            </a:r>
          </a:p>
          <a:p>
            <a:endParaRPr lang="en-US" dirty="0"/>
          </a:p>
          <a:p>
            <a:r>
              <a:rPr lang="en-US" dirty="0"/>
              <a:t>You can give a </a:t>
            </a:r>
            <a:r>
              <a:rPr lang="en-US" b="1" dirty="0"/>
              <a:t>point estimate</a:t>
            </a:r>
            <a:r>
              <a:rPr lang="en-US" dirty="0"/>
              <a:t> or </a:t>
            </a:r>
            <a:r>
              <a:rPr lang="en-US" b="1" dirty="0"/>
              <a:t>interval estimate</a:t>
            </a:r>
          </a:p>
          <a:p>
            <a:pPr lvl="2"/>
            <a:r>
              <a:rPr lang="en-US" dirty="0"/>
              <a:t>Point estimate:      Project will be done Friday at 2</a:t>
            </a:r>
          </a:p>
          <a:p>
            <a:pPr lvl="2"/>
            <a:r>
              <a:rPr lang="en-US" dirty="0"/>
              <a:t>Interval estimate: Project will be done this week (7 day range)</a:t>
            </a:r>
          </a:p>
          <a:p>
            <a:r>
              <a:rPr lang="en-US" dirty="0"/>
              <a:t>The smart answer is the interval estimate</a:t>
            </a:r>
          </a:p>
          <a:p>
            <a:pPr lvl="1"/>
            <a:r>
              <a:rPr lang="en-US" dirty="0"/>
              <a:t>Because it includes a range to allow for variability</a:t>
            </a:r>
          </a:p>
          <a:p>
            <a:pPr lvl="2"/>
            <a:r>
              <a:rPr lang="en-US" dirty="0"/>
              <a:t>Life has surprises, illness, accidents…. standard deviations</a:t>
            </a:r>
          </a:p>
          <a:p>
            <a:pPr lvl="1"/>
            <a:r>
              <a:rPr lang="en-US" dirty="0"/>
              <a:t>For a point estimate, 2.01 pm, if you’re late, … trouble!</a:t>
            </a:r>
          </a:p>
          <a:p>
            <a:pPr lvl="1">
              <a:buNone/>
            </a:pPr>
            <a:endParaRPr lang="en-US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Confidence Level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Whatever promise you make </a:t>
            </a:r>
          </a:p>
          <a:p>
            <a:pPr lvl="1"/>
            <a:r>
              <a:rPr lang="en-US" dirty="0"/>
              <a:t>to your boss, team, … interval or point estimate</a:t>
            </a:r>
          </a:p>
          <a:p>
            <a:r>
              <a:rPr lang="en-US" dirty="0"/>
              <a:t>If they are smart, their next question will be</a:t>
            </a:r>
          </a:p>
          <a:p>
            <a:endParaRPr lang="en-US" dirty="0"/>
          </a:p>
          <a:p>
            <a:r>
              <a:rPr lang="en-US" b="1" dirty="0"/>
              <a:t>HOW CONFIDENT ARE YOU?</a:t>
            </a:r>
          </a:p>
          <a:p>
            <a:endParaRPr lang="en-US" dirty="0"/>
          </a:p>
          <a:p>
            <a:r>
              <a:rPr lang="en-US" dirty="0"/>
              <a:t>If you say 99% confident level, they won’t worry</a:t>
            </a:r>
          </a:p>
          <a:p>
            <a:r>
              <a:rPr lang="en-US" dirty="0"/>
              <a:t>If you say 20% confident ,  … </a:t>
            </a:r>
          </a:p>
          <a:p>
            <a:pPr lvl="1"/>
            <a:r>
              <a:rPr lang="en-US" dirty="0"/>
              <a:t>Trust declines, not so good, …. ‘we have to talk?’   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472518" cy="1143000"/>
          </a:xfrm>
        </p:spPr>
        <p:txBody>
          <a:bodyPr>
            <a:normAutofit/>
          </a:bodyPr>
          <a:lstStyle/>
          <a:p>
            <a:r>
              <a:rPr lang="en-US" sz="4000" dirty="0"/>
              <a:t>Confidence Interval vs. Confidence Level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Confidence </a:t>
            </a:r>
            <a:r>
              <a:rPr lang="en-US" b="1" dirty="0"/>
              <a:t>Interval</a:t>
            </a:r>
          </a:p>
          <a:p>
            <a:pPr lvl="1"/>
            <a:r>
              <a:rPr lang="en-US" b="1" dirty="0"/>
              <a:t>Range</a:t>
            </a:r>
            <a:r>
              <a:rPr lang="en-US" dirty="0"/>
              <a:t>: I’ll clean the dishes between Monday at 2pm and next September. </a:t>
            </a:r>
          </a:p>
          <a:p>
            <a:pPr lvl="2"/>
            <a:r>
              <a:rPr lang="en-US" dirty="0"/>
              <a:t>Confidence interval is a </a:t>
            </a:r>
            <a:r>
              <a:rPr lang="en-US" i="1" dirty="0"/>
              <a:t>range</a:t>
            </a:r>
            <a:r>
              <a:rPr lang="en-US" dirty="0"/>
              <a:t> of values that is expected to include an unknown population parameter based on your sample. </a:t>
            </a:r>
          </a:p>
          <a:p>
            <a:pPr lvl="2"/>
            <a:r>
              <a:rPr lang="en-US" dirty="0"/>
              <a:t>Note: You have an </a:t>
            </a:r>
            <a:r>
              <a:rPr lang="en-US" b="1" dirty="0"/>
              <a:t>upper</a:t>
            </a:r>
            <a:r>
              <a:rPr lang="en-US" dirty="0"/>
              <a:t> a</a:t>
            </a:r>
            <a:r>
              <a:rPr lang="en-US" b="1" dirty="0"/>
              <a:t>nd</a:t>
            </a:r>
            <a:r>
              <a:rPr lang="en-US" dirty="0"/>
              <a:t> </a:t>
            </a:r>
            <a:r>
              <a:rPr lang="en-US" b="1" dirty="0"/>
              <a:t>lower</a:t>
            </a:r>
            <a:r>
              <a:rPr lang="en-US" dirty="0"/>
              <a:t> answer</a:t>
            </a:r>
          </a:p>
          <a:p>
            <a:r>
              <a:rPr lang="en-US" dirty="0"/>
              <a:t>Confidence </a:t>
            </a:r>
            <a:r>
              <a:rPr lang="en-US" b="1" dirty="0"/>
              <a:t>Level</a:t>
            </a:r>
          </a:p>
          <a:p>
            <a:pPr lvl="1"/>
            <a:r>
              <a:rPr lang="en-US" b="1" dirty="0"/>
              <a:t>Level</a:t>
            </a:r>
            <a:r>
              <a:rPr lang="en-US" dirty="0"/>
              <a:t> : I ‘m 99% confident dishes will be clean in this interval.</a:t>
            </a:r>
          </a:p>
          <a:p>
            <a:pPr lvl="2"/>
            <a:r>
              <a:rPr lang="en-US" dirty="0"/>
              <a:t>Confidence level is </a:t>
            </a:r>
            <a:r>
              <a:rPr lang="en-US" i="1" dirty="0"/>
              <a:t>how likely the value </a:t>
            </a:r>
            <a:r>
              <a:rPr lang="en-US" dirty="0"/>
              <a:t>will </a:t>
            </a:r>
            <a:r>
              <a:rPr lang="en-US" i="1" dirty="0"/>
              <a:t>fall within your </a:t>
            </a:r>
            <a:r>
              <a:rPr lang="en-US" dirty="0"/>
              <a:t>confidence </a:t>
            </a:r>
            <a:r>
              <a:rPr lang="en-US" i="1" dirty="0"/>
              <a:t>interval</a:t>
            </a:r>
            <a:r>
              <a:rPr lang="en-US" dirty="0"/>
              <a:t>. </a:t>
            </a:r>
          </a:p>
          <a:p>
            <a:r>
              <a:rPr lang="en-US" dirty="0"/>
              <a:t>Confidence level and interval are different. </a:t>
            </a:r>
          </a:p>
          <a:p>
            <a:pPr lvl="1"/>
            <a:r>
              <a:rPr lang="en-US" dirty="0"/>
              <a:t>Interval is a range. Confidence level is a percentage. 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428604"/>
            <a:ext cx="8229600" cy="1143000"/>
          </a:xfrm>
        </p:spPr>
        <p:txBody>
          <a:bodyPr/>
          <a:lstStyle/>
          <a:p>
            <a:r>
              <a:rPr lang="en-US" dirty="0"/>
              <a:t>Some important words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6792"/>
            <a:ext cx="8401080" cy="4767808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Level of significance</a:t>
            </a:r>
          </a:p>
          <a:p>
            <a:r>
              <a:rPr lang="en-US" b="1" dirty="0"/>
              <a:t>Alpha</a:t>
            </a:r>
          </a:p>
          <a:p>
            <a:r>
              <a:rPr lang="en-US" b="1" dirty="0"/>
              <a:t>Confidence Level</a:t>
            </a:r>
          </a:p>
          <a:p>
            <a:pPr lvl="1"/>
            <a:endParaRPr lang="en-US" dirty="0"/>
          </a:p>
          <a:p>
            <a:r>
              <a:rPr lang="en-US" dirty="0"/>
              <a:t>These words are all talking about the </a:t>
            </a:r>
            <a:r>
              <a:rPr lang="en-US" i="1" dirty="0"/>
              <a:t>same</a:t>
            </a:r>
            <a:r>
              <a:rPr lang="en-US" dirty="0"/>
              <a:t> idea.</a:t>
            </a:r>
          </a:p>
          <a:p>
            <a:r>
              <a:rPr lang="en-US" dirty="0"/>
              <a:t>Alpha is level of significance.  </a:t>
            </a:r>
          </a:p>
          <a:p>
            <a:pPr lvl="1"/>
            <a:r>
              <a:rPr lang="en-US" dirty="0"/>
              <a:t>Alpha just a shorter word for level of significance. </a:t>
            </a:r>
          </a:p>
          <a:p>
            <a:pPr lvl="1"/>
            <a:r>
              <a:rPr lang="en-US" dirty="0"/>
              <a:t>Alpha is the complement of Confidence Level</a:t>
            </a:r>
            <a:r>
              <a:rPr lang="en-US" b="1" dirty="0"/>
              <a:t>. </a:t>
            </a:r>
          </a:p>
          <a:p>
            <a:pPr marL="393192" lvl="1" indent="0">
              <a:buNone/>
            </a:pPr>
            <a:endParaRPr lang="en-US" dirty="0"/>
          </a:p>
          <a:p>
            <a:r>
              <a:rPr lang="en-US" b="1" dirty="0"/>
              <a:t>Alpha = 1 – confidence level</a:t>
            </a:r>
          </a:p>
          <a:p>
            <a:r>
              <a:rPr lang="en-US" b="1" dirty="0"/>
              <a:t>Confidence = 1 - alpha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Test yourself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If Confidence level is 99%, what is alpha?</a:t>
            </a:r>
          </a:p>
          <a:p>
            <a:pPr lvl="1"/>
            <a:r>
              <a:rPr lang="en-US" dirty="0"/>
              <a:t>Alpha = 1 - .99 = .01</a:t>
            </a:r>
          </a:p>
          <a:p>
            <a:r>
              <a:rPr lang="en-US" dirty="0"/>
              <a:t>If Alpha is .10, what is confidence level?</a:t>
            </a:r>
          </a:p>
          <a:p>
            <a:pPr lvl="1"/>
            <a:r>
              <a:rPr lang="en-US" dirty="0"/>
              <a:t>Confidence Level is 1 - .1 = 90%</a:t>
            </a:r>
          </a:p>
          <a:p>
            <a:r>
              <a:rPr lang="en-CA" dirty="0"/>
              <a:t>Alpha is 5%, what is the level of significance?</a:t>
            </a:r>
          </a:p>
          <a:p>
            <a:pPr lvl="1"/>
            <a:r>
              <a:rPr lang="en-CA" dirty="0"/>
              <a:t>.05  or 5%.  Alpha is level of significance.</a:t>
            </a:r>
          </a:p>
          <a:p>
            <a:r>
              <a:rPr lang="en-CA" dirty="0"/>
              <a:t>Level of significance is 5%, what is confidence level?</a:t>
            </a:r>
          </a:p>
          <a:p>
            <a:pPr lvl="1"/>
            <a:r>
              <a:rPr lang="en-CA" dirty="0"/>
              <a:t>Confidence level = 1 – level of significance = 95%</a:t>
            </a:r>
          </a:p>
          <a:p>
            <a:pPr marL="0" indent="0">
              <a:buNone/>
            </a:pPr>
            <a:endParaRPr lang="en-CA" dirty="0"/>
          </a:p>
          <a:p>
            <a:pPr lvl="1"/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776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Confidence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CA" dirty="0"/>
              <a:t>Confidence is a 2 tail calculation (upper and lower values)</a:t>
            </a:r>
          </a:p>
          <a:p>
            <a:r>
              <a:rPr lang="en-CA" dirty="0"/>
              <a:t>You can make an error by predicting too low or too high. </a:t>
            </a:r>
          </a:p>
          <a:p>
            <a:pPr lvl="1"/>
            <a:r>
              <a:rPr lang="en-CA" dirty="0"/>
              <a:t>2 ways to make a mistake.</a:t>
            </a:r>
          </a:p>
          <a:p>
            <a:r>
              <a:rPr lang="en-CA" dirty="0"/>
              <a:t>Example: you predict the Maple Leafs will lose 150 to 200 games   </a:t>
            </a:r>
          </a:p>
          <a:p>
            <a:pPr lvl="1"/>
            <a:r>
              <a:rPr lang="en-CA" dirty="0"/>
              <a:t>You could be too low, they lose the next 350 games.</a:t>
            </a:r>
          </a:p>
          <a:p>
            <a:pPr lvl="1"/>
            <a:r>
              <a:rPr lang="en-CA" dirty="0"/>
              <a:t>You could be too high, they lose only the next 144 games.</a:t>
            </a:r>
          </a:p>
          <a:p>
            <a:pPr lvl="1"/>
            <a:r>
              <a:rPr lang="en-CA" dirty="0"/>
              <a:t>Either too high or too low indicate your interval was not correct. </a:t>
            </a:r>
          </a:p>
          <a:p>
            <a:r>
              <a:rPr lang="en-CA" dirty="0"/>
              <a:t>A realistic example, you want to sell your stock at just the right price. Your confidence level says sell between 101 and 109 dollars.</a:t>
            </a:r>
          </a:p>
          <a:p>
            <a:pPr lvl="1"/>
            <a:r>
              <a:rPr lang="en-CA" dirty="0"/>
              <a:t>If you are wrong and it goes higher, you lose profits. </a:t>
            </a:r>
          </a:p>
          <a:p>
            <a:pPr lvl="1"/>
            <a:r>
              <a:rPr lang="en-CA" dirty="0"/>
              <a:t>If are wrong and it never reaches 101, you lose opportunity.  </a:t>
            </a:r>
          </a:p>
          <a:p>
            <a:pPr lvl="1"/>
            <a:r>
              <a:rPr lang="en-CA" dirty="0"/>
              <a:t>Two tail calculation. </a:t>
            </a:r>
          </a:p>
          <a:p>
            <a:pPr marL="0" indent="0">
              <a:buNone/>
            </a:pP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510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Error is too high or too low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400" dirty="0"/>
              <a:t>For 95% confidence, you expect 95% of your samples will fall between lower and upper interval values. </a:t>
            </a:r>
          </a:p>
          <a:p>
            <a:r>
              <a:rPr lang="en-CA" sz="2400" dirty="0"/>
              <a:t>Alpha is 5%, so 5% the samples will be outside the interval.  </a:t>
            </a:r>
          </a:p>
          <a:p>
            <a:r>
              <a:rPr lang="en-CA" sz="2400" dirty="0"/>
              <a:t>5% divide by 2, so 2.5% of samples will be too high, and 2.5% will be too low.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077072"/>
            <a:ext cx="3240360" cy="202832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4077072"/>
            <a:ext cx="3672408" cy="202832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30405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80696"/>
          </a:xfrm>
        </p:spPr>
        <p:txBody>
          <a:bodyPr>
            <a:noAutofit/>
          </a:bodyPr>
          <a:lstStyle/>
          <a:p>
            <a:r>
              <a:rPr lang="en-CA" sz="3600" dirty="0"/>
              <a:t>What is the right amount of confidence?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Most studies use 90%, 95%, and 99% confidence levels</a:t>
            </a:r>
          </a:p>
          <a:p>
            <a:pPr lvl="1"/>
            <a:r>
              <a:rPr lang="en-CA" dirty="0"/>
              <a:t>How do you decide which level to pick?</a:t>
            </a:r>
          </a:p>
          <a:p>
            <a:r>
              <a:rPr lang="en-CA" dirty="0"/>
              <a:t>For $1 million dollars, this is an important decision, so be sure to set a 99% confidence level.</a:t>
            </a:r>
          </a:p>
          <a:p>
            <a:r>
              <a:rPr lang="en-CA" dirty="0"/>
              <a:t>For a $1 bet, not so important, 90% confidence is fine. </a:t>
            </a:r>
          </a:p>
          <a:p>
            <a:endParaRPr lang="en-CA" dirty="0"/>
          </a:p>
          <a:p>
            <a:pPr marL="0" indent="0">
              <a:buNone/>
            </a:pPr>
            <a:endParaRPr lang="en-CA" dirty="0"/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0905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Manual Formulas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Standard Error for Means </a:t>
            </a:r>
          </a:p>
          <a:p>
            <a:pPr marL="393192" lvl="1" indent="0">
              <a:buNone/>
            </a:pPr>
            <a:r>
              <a:rPr lang="en-US" dirty="0"/>
              <a:t>= Standard deviation divided by square root of sample size (n)</a:t>
            </a:r>
          </a:p>
          <a:p>
            <a:pPr marL="393192" lvl="1" indent="0">
              <a:buNone/>
            </a:pPr>
            <a:endParaRPr lang="en-US" dirty="0"/>
          </a:p>
          <a:p>
            <a:pPr marL="393192" lvl="1" indent="0">
              <a:buNone/>
            </a:pPr>
            <a:r>
              <a:rPr lang="en-US" b="1" dirty="0"/>
              <a:t>Standard Error </a:t>
            </a:r>
            <a:r>
              <a:rPr lang="en-US" dirty="0"/>
              <a:t>=</a:t>
            </a:r>
          </a:p>
          <a:p>
            <a:pPr marL="393192" lvl="1" indent="0">
              <a:buNone/>
            </a:pPr>
            <a:endParaRPr lang="en-US" dirty="0"/>
          </a:p>
          <a:p>
            <a:r>
              <a:rPr lang="en-US" dirty="0"/>
              <a:t>Margin of Error (E)</a:t>
            </a:r>
          </a:p>
          <a:p>
            <a:pPr marL="393192" lvl="1" indent="0">
              <a:buNone/>
            </a:pPr>
            <a:r>
              <a:rPr lang="en-US" dirty="0"/>
              <a:t>= z multiplied by standard error (</a:t>
            </a:r>
            <a:r>
              <a:rPr lang="el-GR" dirty="0"/>
              <a:t>σ</a:t>
            </a:r>
            <a:r>
              <a:rPr lang="en-CA" baseline="-25000" dirty="0"/>
              <a:t>x</a:t>
            </a:r>
            <a:r>
              <a:rPr lang="en-CA" dirty="0"/>
              <a:t>)</a:t>
            </a:r>
            <a:endParaRPr lang="en-US" dirty="0"/>
          </a:p>
          <a:p>
            <a:pPr marL="393192" lvl="1" indent="0">
              <a:buNone/>
            </a:pPr>
            <a:endParaRPr lang="en-US" dirty="0"/>
          </a:p>
          <a:p>
            <a:pPr marL="393192" lvl="1" indent="0">
              <a:buNone/>
            </a:pPr>
            <a:r>
              <a:rPr lang="en-US" b="1" dirty="0"/>
              <a:t>Margin of Error </a:t>
            </a:r>
            <a:r>
              <a:rPr lang="en-US" dirty="0"/>
              <a:t>=</a:t>
            </a:r>
          </a:p>
          <a:p>
            <a:pPr lvl="1"/>
            <a:endParaRPr lang="en-US" dirty="0"/>
          </a:p>
          <a:p>
            <a:r>
              <a:rPr lang="en-US" dirty="0"/>
              <a:t>Confidence Interval</a:t>
            </a:r>
          </a:p>
          <a:p>
            <a:pPr lvl="1"/>
            <a:r>
              <a:rPr lang="en-US" b="1" dirty="0"/>
              <a:t>Upper interval </a:t>
            </a:r>
            <a:r>
              <a:rPr lang="en-US" dirty="0"/>
              <a:t>= mean + margin of error =  </a:t>
            </a:r>
            <a:r>
              <a:rPr lang="en-CA" dirty="0"/>
              <a:t>x̄ + z</a:t>
            </a:r>
            <a:r>
              <a:rPr lang="el-GR" dirty="0"/>
              <a:t>σ</a:t>
            </a:r>
            <a:r>
              <a:rPr lang="en-CA" baseline="-25000" dirty="0"/>
              <a:t>x̄</a:t>
            </a:r>
            <a:endParaRPr lang="en-US" dirty="0"/>
          </a:p>
          <a:p>
            <a:pPr lvl="1"/>
            <a:r>
              <a:rPr lang="en-US" b="1" dirty="0"/>
              <a:t>Lower interval </a:t>
            </a:r>
            <a:r>
              <a:rPr lang="en-US" dirty="0"/>
              <a:t>= mean – margin of error =   </a:t>
            </a:r>
            <a:r>
              <a:rPr lang="en-CA" dirty="0"/>
              <a:t>x̄ - z</a:t>
            </a:r>
            <a:r>
              <a:rPr lang="el-GR" dirty="0"/>
              <a:t>σ</a:t>
            </a:r>
            <a:r>
              <a:rPr lang="en-CA" baseline="-25000" dirty="0"/>
              <a:t>x̄</a:t>
            </a:r>
            <a:endParaRPr lang="en-US" dirty="0"/>
          </a:p>
          <a:p>
            <a:pPr marL="393192" lvl="1" indent="0">
              <a:buNone/>
            </a:pPr>
            <a:endParaRPr lang="en-US" dirty="0"/>
          </a:p>
          <a:p>
            <a:pPr lvl="1">
              <a:buNone/>
            </a:pPr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2708920"/>
            <a:ext cx="1368152" cy="64807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4365104"/>
            <a:ext cx="1368152" cy="504056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3948747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/>
          <a:lstStyle/>
          <a:p>
            <a:r>
              <a:rPr lang="en-US" dirty="0"/>
              <a:t>Excel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767808"/>
          </a:xfrm>
        </p:spPr>
        <p:txBody>
          <a:bodyPr>
            <a:normAutofit fontScale="92500"/>
          </a:bodyPr>
          <a:lstStyle/>
          <a:p>
            <a:r>
              <a:rPr lang="en-US" dirty="0"/>
              <a:t>Confidence Interval</a:t>
            </a:r>
          </a:p>
          <a:p>
            <a:pPr lvl="1"/>
            <a:r>
              <a:rPr lang="en-US" b="1" dirty="0"/>
              <a:t>Upper interval </a:t>
            </a:r>
            <a:r>
              <a:rPr lang="en-US" dirty="0"/>
              <a:t>= mean + margin of error </a:t>
            </a:r>
          </a:p>
          <a:p>
            <a:pPr lvl="1"/>
            <a:r>
              <a:rPr lang="en-US" b="1" dirty="0"/>
              <a:t>Lower interval </a:t>
            </a:r>
            <a:r>
              <a:rPr lang="en-US" dirty="0"/>
              <a:t>= mean – margin of error </a:t>
            </a:r>
          </a:p>
          <a:p>
            <a:endParaRPr lang="en-US" dirty="0"/>
          </a:p>
          <a:p>
            <a:r>
              <a:rPr lang="en-US" dirty="0"/>
              <a:t>For large samples where n greater 30, or if you know the population standard deviation use</a:t>
            </a:r>
          </a:p>
          <a:p>
            <a:pPr marL="548640" lvl="2" indent="-274320">
              <a:buClr>
                <a:schemeClr val="accent3"/>
              </a:buClr>
              <a:buSzPct val="95000"/>
            </a:pPr>
            <a:r>
              <a:rPr lang="en-US" sz="2400" dirty="0"/>
              <a:t>Margin of error (E):  </a:t>
            </a:r>
          </a:p>
          <a:p>
            <a:pPr marL="822960" lvl="3" indent="-274320">
              <a:buSzPct val="95000"/>
            </a:pPr>
            <a:r>
              <a:rPr lang="en-US" sz="2400" dirty="0"/>
              <a:t>=</a:t>
            </a:r>
            <a:r>
              <a:rPr lang="en-CA" sz="2400" dirty="0" err="1"/>
              <a:t>confidence.norm</a:t>
            </a:r>
            <a:r>
              <a:rPr lang="en-CA" sz="2400" dirty="0"/>
              <a:t>(alpha, standard deviation, sample size)</a:t>
            </a:r>
          </a:p>
          <a:p>
            <a:pPr marL="274320" lvl="1" indent="-274320">
              <a:buClr>
                <a:schemeClr val="accent3"/>
              </a:buClr>
              <a:buSzPct val="95000"/>
            </a:pPr>
            <a:endParaRPr lang="en-CA" dirty="0"/>
          </a:p>
          <a:p>
            <a:pPr marL="274320" lvl="1" indent="-274320">
              <a:buClr>
                <a:schemeClr val="accent3"/>
              </a:buClr>
              <a:buSzPct val="95000"/>
            </a:pPr>
            <a:r>
              <a:rPr lang="en-CA" dirty="0"/>
              <a:t>For small samples where n less 30</a:t>
            </a:r>
          </a:p>
          <a:p>
            <a:pPr marL="548640" lvl="2" indent="-274320">
              <a:buClr>
                <a:schemeClr val="accent3"/>
              </a:buClr>
              <a:buSzPct val="95000"/>
            </a:pPr>
            <a:r>
              <a:rPr lang="en-CA" sz="1900" dirty="0"/>
              <a:t>Margin of error use: =confidence</a:t>
            </a:r>
            <a:r>
              <a:rPr lang="en-CA" sz="1900" dirty="0">
                <a:solidFill>
                  <a:srgbClr val="FF0000"/>
                </a:solidFill>
              </a:rPr>
              <a:t>.t</a:t>
            </a:r>
            <a:r>
              <a:rPr lang="en-CA" sz="1900" dirty="0"/>
              <a:t>(alpha, standard deviation, sample size)</a:t>
            </a:r>
          </a:p>
          <a:p>
            <a:pPr marL="548640" lvl="2" indent="-274320">
              <a:buClr>
                <a:schemeClr val="accent3"/>
              </a:buClr>
              <a:buSzPct val="95000"/>
            </a:pPr>
            <a:endParaRPr lang="en-CA" dirty="0"/>
          </a:p>
          <a:p>
            <a:pPr marL="548640" lvl="2" indent="-274320">
              <a:buClr>
                <a:schemeClr val="accent3"/>
              </a:buClr>
              <a:buSzPct val="95000"/>
            </a:pPr>
            <a:endParaRPr lang="en-CA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4311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Calculating Confidence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What is margin of error (E) if n = 75, std. deviation (S.D.) is 45.08, mean is 92, and confidence level is 95%</a:t>
            </a:r>
          </a:p>
          <a:p>
            <a:r>
              <a:rPr lang="en-CA" u="sng" dirty="0"/>
              <a:t>Step 1: Margin of error (E)</a:t>
            </a:r>
            <a:r>
              <a:rPr lang="en-CA" dirty="0"/>
              <a:t> </a:t>
            </a:r>
          </a:p>
          <a:p>
            <a:pPr marL="393192" lvl="1" indent="0">
              <a:buNone/>
            </a:pPr>
            <a:r>
              <a:rPr lang="en-CA" sz="2000" dirty="0"/>
              <a:t>=</a:t>
            </a:r>
            <a:r>
              <a:rPr lang="en-CA" sz="2000" dirty="0" err="1"/>
              <a:t>confidence.norm</a:t>
            </a:r>
            <a:r>
              <a:rPr lang="en-CA" sz="2000" dirty="0"/>
              <a:t>(alpha, standard deviation, sample size)</a:t>
            </a:r>
          </a:p>
          <a:p>
            <a:pPr marL="393192" lvl="1" indent="0">
              <a:buNone/>
            </a:pPr>
            <a:r>
              <a:rPr lang="en-CA" sz="2000" dirty="0"/>
              <a:t>=</a:t>
            </a:r>
            <a:r>
              <a:rPr lang="en-CA" sz="2000" dirty="0" err="1"/>
              <a:t>confidence.norm</a:t>
            </a:r>
            <a:r>
              <a:rPr lang="en-CA" sz="2000" dirty="0"/>
              <a:t>(1-.95,45.08,75)  = 10.20238</a:t>
            </a:r>
          </a:p>
          <a:p>
            <a:pPr marL="393192" lvl="1" indent="0">
              <a:buNone/>
            </a:pPr>
            <a:endParaRPr lang="en-CA" sz="2000" dirty="0"/>
          </a:p>
          <a:p>
            <a:r>
              <a:rPr lang="en-CA" u="sng" dirty="0"/>
              <a:t>Step 2</a:t>
            </a:r>
            <a:r>
              <a:rPr lang="en-CA" dirty="0"/>
              <a:t>: </a:t>
            </a:r>
            <a:r>
              <a:rPr lang="en-CA" u="sng" dirty="0"/>
              <a:t>Calculate confidence intervals</a:t>
            </a:r>
          </a:p>
          <a:p>
            <a:pPr lvl="1"/>
            <a:r>
              <a:rPr lang="en-CA" dirty="0"/>
              <a:t>Upper interval = mean + E  = 92 + 10.2  = 102.2</a:t>
            </a:r>
          </a:p>
          <a:p>
            <a:pPr lvl="1"/>
            <a:r>
              <a:rPr lang="en-CA" dirty="0"/>
              <a:t>Lower interval = mean – E  = 92 – 10.2  =   81.8</a:t>
            </a:r>
          </a:p>
          <a:p>
            <a:pPr lvl="1"/>
            <a:endParaRPr lang="en-CA" dirty="0"/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23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263752"/>
          </a:xfrm>
        </p:spPr>
        <p:txBody>
          <a:bodyPr/>
          <a:lstStyle/>
          <a:p>
            <a:r>
              <a:rPr lang="en-CA" dirty="0"/>
              <a:t>What is the Confidence Interval where n = 75, mean = 61,  S.D. = 8.54, and confidence level =96%? </a:t>
            </a:r>
          </a:p>
          <a:p>
            <a:endParaRPr lang="en-CA" dirty="0"/>
          </a:p>
          <a:p>
            <a:r>
              <a:rPr lang="en-CA" u="sng" dirty="0"/>
              <a:t>Step 1</a:t>
            </a:r>
            <a:r>
              <a:rPr lang="en-CA" dirty="0"/>
              <a:t>: Calculate margin of error </a:t>
            </a:r>
          </a:p>
          <a:p>
            <a:pPr marL="393192" lvl="1" indent="0">
              <a:buNone/>
            </a:pPr>
            <a:r>
              <a:rPr lang="en-CA" dirty="0"/>
              <a:t>=</a:t>
            </a:r>
            <a:r>
              <a:rPr lang="en-CA" dirty="0" err="1"/>
              <a:t>confidence.norm</a:t>
            </a:r>
            <a:r>
              <a:rPr lang="en-CA" dirty="0"/>
              <a:t>(alpha, standard deviation, sample size)</a:t>
            </a:r>
          </a:p>
          <a:p>
            <a:pPr marL="393192" lvl="1" indent="0">
              <a:buNone/>
            </a:pPr>
            <a:r>
              <a:rPr lang="en-CA" dirty="0"/>
              <a:t>=confidence .norm(1-.96,8.54,75)  = 2.025231</a:t>
            </a:r>
          </a:p>
          <a:p>
            <a:r>
              <a:rPr lang="en-CA" u="sng" dirty="0"/>
              <a:t>Step 2</a:t>
            </a:r>
            <a:r>
              <a:rPr lang="en-CA" dirty="0"/>
              <a:t>: Confidence intervals Mean +/- E</a:t>
            </a:r>
          </a:p>
          <a:p>
            <a:pPr lvl="1"/>
            <a:r>
              <a:rPr lang="en-CA" dirty="0"/>
              <a:t>Upper  interval = mean + 2.025  = 61 + 2.025 = 63.03</a:t>
            </a:r>
          </a:p>
          <a:p>
            <a:pPr lvl="1"/>
            <a:r>
              <a:rPr lang="en-CA" dirty="0"/>
              <a:t>Lower  interval = mean  - 2.025  = 61 – 2.025 = 58.97  </a:t>
            </a:r>
          </a:p>
          <a:p>
            <a:endParaRPr lang="en-CA" dirty="0"/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611560" y="980728"/>
            <a:ext cx="705678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50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Example</a:t>
            </a:r>
          </a:p>
        </p:txBody>
      </p:sp>
    </p:spTree>
    <p:extLst>
      <p:ext uri="{BB962C8B-B14F-4D97-AF65-F5344CB8AC3E}">
        <p14:creationId xmlns:p14="http://schemas.microsoft.com/office/powerpoint/2010/main" val="24274636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Go to website and practice Confidence Interval</a:t>
            </a:r>
          </a:p>
          <a:p>
            <a:pPr lvl="1"/>
            <a:r>
              <a:rPr lang="en-CA" dirty="0"/>
              <a:t>Difficulty  level 1 only</a:t>
            </a:r>
          </a:p>
          <a:p>
            <a:pPr lvl="1"/>
            <a:r>
              <a:rPr lang="en-CA" dirty="0"/>
              <a:t>To complete level 2, you need the proportion lesson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2820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Small Samples Confidence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CA" dirty="0"/>
              <a:t>If your sample size (n) is less than 30, you cannot use the normal distribution table or z (</a:t>
            </a:r>
            <a:r>
              <a:rPr lang="en-CA" sz="2400" dirty="0"/>
              <a:t>see Central Limit Theory)</a:t>
            </a:r>
            <a:endParaRPr lang="en-CA" dirty="0"/>
          </a:p>
          <a:p>
            <a:r>
              <a:rPr lang="en-CA" dirty="0"/>
              <a:t>For small samples, use the Student t table </a:t>
            </a:r>
          </a:p>
          <a:p>
            <a:pPr lvl="1"/>
            <a:r>
              <a:rPr lang="en-CA" dirty="0"/>
              <a:t>t table is more robust, works well with data that is not perfectly normal. </a:t>
            </a:r>
          </a:p>
          <a:p>
            <a:pPr marL="0" lvl="1" indent="0">
              <a:buClr>
                <a:schemeClr val="accent3"/>
              </a:buClr>
              <a:buSzPct val="95000"/>
              <a:buNone/>
            </a:pPr>
            <a:endParaRPr lang="en-CA" dirty="0"/>
          </a:p>
          <a:p>
            <a:pPr marL="0" lvl="1" indent="0">
              <a:buClr>
                <a:schemeClr val="accent3"/>
              </a:buClr>
              <a:buSzPct val="95000"/>
              <a:buNone/>
            </a:pPr>
            <a:r>
              <a:rPr lang="en-CA" sz="2200" b="1" dirty="0"/>
              <a:t>Small</a:t>
            </a:r>
            <a:r>
              <a:rPr lang="en-CA" sz="2200" dirty="0"/>
              <a:t> </a:t>
            </a:r>
            <a:r>
              <a:rPr lang="en-CA" sz="2200" b="1" dirty="0"/>
              <a:t>sample  n &lt; 30</a:t>
            </a:r>
          </a:p>
          <a:p>
            <a:pPr marL="0" lvl="1" indent="0">
              <a:buClr>
                <a:schemeClr val="accent3"/>
              </a:buClr>
              <a:buSzPct val="95000"/>
              <a:buNone/>
            </a:pPr>
            <a:r>
              <a:rPr lang="en-CA" sz="2200" b="1" dirty="0"/>
              <a:t>	</a:t>
            </a:r>
            <a:r>
              <a:rPr lang="en-CA" sz="2200" dirty="0"/>
              <a:t> =confidence</a:t>
            </a:r>
            <a:r>
              <a:rPr lang="en-CA" sz="2200" b="1" dirty="0">
                <a:solidFill>
                  <a:srgbClr val="FF0000"/>
                </a:solidFill>
              </a:rPr>
              <a:t>.t</a:t>
            </a:r>
            <a:r>
              <a:rPr lang="en-CA" sz="2200" dirty="0"/>
              <a:t>(alpha, standard deviation, sample size)</a:t>
            </a:r>
            <a:endParaRPr lang="en-CA" dirty="0"/>
          </a:p>
          <a:p>
            <a:pPr marL="0" lvl="1" indent="0">
              <a:buClr>
                <a:schemeClr val="accent3"/>
              </a:buClr>
              <a:buSzPct val="95000"/>
              <a:buNone/>
            </a:pPr>
            <a:r>
              <a:rPr lang="en-CA" dirty="0"/>
              <a:t>Large sample  n &gt; 30</a:t>
            </a:r>
          </a:p>
          <a:p>
            <a:pPr marL="0" lvl="1" indent="0">
              <a:buClr>
                <a:schemeClr val="accent3"/>
              </a:buClr>
              <a:buSzPct val="95000"/>
              <a:buNone/>
            </a:pPr>
            <a:r>
              <a:rPr lang="en-CA" dirty="0"/>
              <a:t>	 =</a:t>
            </a:r>
            <a:r>
              <a:rPr lang="en-CA" dirty="0" err="1"/>
              <a:t>confidence.norm</a:t>
            </a:r>
            <a:r>
              <a:rPr lang="en-CA" dirty="0"/>
              <a:t>(alpha, standard deviation, sample size) </a:t>
            </a:r>
          </a:p>
          <a:p>
            <a:endParaRPr lang="en-CA" dirty="0"/>
          </a:p>
          <a:p>
            <a:pPr marL="0" indent="0">
              <a:buNone/>
            </a:pP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9755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263752"/>
          </a:xfrm>
        </p:spPr>
        <p:txBody>
          <a:bodyPr>
            <a:normAutofit/>
          </a:bodyPr>
          <a:lstStyle/>
          <a:p>
            <a:r>
              <a:rPr lang="en-CA" dirty="0"/>
              <a:t>What is the Confidence Interval where </a:t>
            </a:r>
            <a:r>
              <a:rPr lang="en-CA" b="1" dirty="0"/>
              <a:t>n = 16</a:t>
            </a:r>
            <a:r>
              <a:rPr lang="en-CA" dirty="0"/>
              <a:t>, mean = 53,  S.D. = 14.84, and confidence level =90%? </a:t>
            </a:r>
          </a:p>
          <a:p>
            <a:endParaRPr lang="en-CA" dirty="0"/>
          </a:p>
          <a:p>
            <a:r>
              <a:rPr lang="en-CA" u="sng" dirty="0"/>
              <a:t>Step 1</a:t>
            </a:r>
            <a:r>
              <a:rPr lang="en-CA" dirty="0"/>
              <a:t>: Calculate margin of error </a:t>
            </a:r>
          </a:p>
          <a:p>
            <a:pPr marL="393192" lvl="1" indent="0">
              <a:buNone/>
            </a:pPr>
            <a:r>
              <a:rPr lang="en-CA" dirty="0"/>
              <a:t>=confidence</a:t>
            </a:r>
            <a:r>
              <a:rPr lang="en-CA" b="1" dirty="0"/>
              <a:t>.</a:t>
            </a:r>
            <a:r>
              <a:rPr lang="en-CA" b="1" dirty="0">
                <a:solidFill>
                  <a:srgbClr val="FF0000"/>
                </a:solidFill>
              </a:rPr>
              <a:t>t</a:t>
            </a:r>
            <a:r>
              <a:rPr lang="en-CA" dirty="0"/>
              <a:t>(alpha, standard deviation, sample size)</a:t>
            </a:r>
          </a:p>
          <a:p>
            <a:pPr marL="393192" lvl="1" indent="0">
              <a:buNone/>
            </a:pPr>
            <a:r>
              <a:rPr lang="en-CA" dirty="0"/>
              <a:t>=</a:t>
            </a:r>
            <a:r>
              <a:rPr lang="en-CA" dirty="0" err="1"/>
              <a:t>confidence.t</a:t>
            </a:r>
            <a:r>
              <a:rPr lang="en-CA" dirty="0"/>
              <a:t>(1-.90,14.84,16)  = 6.50</a:t>
            </a:r>
          </a:p>
          <a:p>
            <a:r>
              <a:rPr lang="en-CA" u="sng" dirty="0"/>
              <a:t>Step 2</a:t>
            </a:r>
            <a:r>
              <a:rPr lang="en-CA" dirty="0"/>
              <a:t>: Confidence intervals Mean +/- E</a:t>
            </a:r>
          </a:p>
          <a:p>
            <a:pPr lvl="1"/>
            <a:r>
              <a:rPr lang="en-CA" dirty="0"/>
              <a:t>Upper  interval = mean + 6.50 = 53 + 6.50 = 59.5</a:t>
            </a:r>
          </a:p>
          <a:p>
            <a:pPr lvl="1"/>
            <a:r>
              <a:rPr lang="en-CA" dirty="0"/>
              <a:t>Lower  interval = mean  - 6.50 = 53 – 6.50  = 46.5  	</a:t>
            </a:r>
          </a:p>
          <a:p>
            <a:pPr lvl="1"/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611560" y="980728"/>
            <a:ext cx="705678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50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Example: Small sample</a:t>
            </a:r>
          </a:p>
        </p:txBody>
      </p:sp>
    </p:spTree>
    <p:extLst>
      <p:ext uri="{BB962C8B-B14F-4D97-AF65-F5344CB8AC3E}">
        <p14:creationId xmlns:p14="http://schemas.microsoft.com/office/powerpoint/2010/main" val="126785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544616"/>
          </a:xfrm>
        </p:spPr>
        <p:txBody>
          <a:bodyPr>
            <a:normAutofit/>
          </a:bodyPr>
          <a:lstStyle/>
          <a:p>
            <a:r>
              <a:rPr lang="en-CA" b="1" dirty="0"/>
              <a:t>You survey vampires to see if they prefer </a:t>
            </a:r>
            <a:r>
              <a:rPr lang="en-CA" b="1"/>
              <a:t>eating Italians? </a:t>
            </a:r>
            <a:r>
              <a:rPr lang="en-CA" b="1" dirty="0"/>
              <a:t>What is the Confidence Interval if n = 17, mean = 60,  S.D. = 7.8, and confidence level =95%?  </a:t>
            </a:r>
          </a:p>
          <a:p>
            <a:endParaRPr lang="en-CA" b="1" dirty="0"/>
          </a:p>
          <a:p>
            <a:r>
              <a:rPr lang="en-CA" u="sng" dirty="0"/>
              <a:t>Step 1</a:t>
            </a:r>
            <a:r>
              <a:rPr lang="en-CA" dirty="0"/>
              <a:t>: Margin of error  E </a:t>
            </a:r>
          </a:p>
          <a:p>
            <a:pPr marL="393192" lvl="1" indent="0">
              <a:buNone/>
            </a:pPr>
            <a:r>
              <a:rPr lang="en-CA" dirty="0"/>
              <a:t>=confidence</a:t>
            </a:r>
            <a:r>
              <a:rPr lang="en-CA" b="1" dirty="0"/>
              <a:t>.</a:t>
            </a:r>
            <a:r>
              <a:rPr lang="en-CA" b="1" dirty="0">
                <a:solidFill>
                  <a:srgbClr val="FF0000"/>
                </a:solidFill>
              </a:rPr>
              <a:t>t</a:t>
            </a:r>
            <a:r>
              <a:rPr lang="en-CA" dirty="0"/>
              <a:t>(alpha, standard deviation, sample size)</a:t>
            </a:r>
          </a:p>
          <a:p>
            <a:pPr marL="393192" lvl="1" indent="0">
              <a:buNone/>
            </a:pPr>
            <a:r>
              <a:rPr lang="en-CA" dirty="0"/>
              <a:t>=</a:t>
            </a:r>
            <a:r>
              <a:rPr lang="en-CA" dirty="0" err="1"/>
              <a:t>confidence.t</a:t>
            </a:r>
            <a:r>
              <a:rPr lang="en-CA" dirty="0"/>
              <a:t>(1-.95,7.8,17)  = 4.01</a:t>
            </a:r>
          </a:p>
          <a:p>
            <a:r>
              <a:rPr lang="en-CA" u="sng" dirty="0"/>
              <a:t>Step 2</a:t>
            </a:r>
            <a:r>
              <a:rPr lang="en-CA" dirty="0"/>
              <a:t>: Confidence intervals Mean +/- E</a:t>
            </a:r>
          </a:p>
          <a:p>
            <a:pPr lvl="1"/>
            <a:r>
              <a:rPr lang="en-CA" dirty="0"/>
              <a:t>Upper  interval = mean + 4.01 = 60 + 4.01 = 64.01</a:t>
            </a:r>
          </a:p>
          <a:p>
            <a:pPr lvl="1"/>
            <a:r>
              <a:rPr lang="en-CA" dirty="0"/>
              <a:t>Lower interval  = mean - 4.01  = 60 – 4.01 = 55.99	</a:t>
            </a:r>
          </a:p>
          <a:p>
            <a:pPr marL="0" indent="0">
              <a:buNone/>
            </a:pP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244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Confidence levels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CA" dirty="0"/>
              <a:t>People like a high confidence level but small interval.</a:t>
            </a:r>
          </a:p>
          <a:p>
            <a:pPr lvl="1"/>
            <a:r>
              <a:rPr lang="en-CA" dirty="0"/>
              <a:t>I’m 95% confident I’ll deliver between Monday and August. Will you be home?</a:t>
            </a:r>
          </a:p>
          <a:p>
            <a:r>
              <a:rPr lang="en-CA" dirty="0"/>
              <a:t>It is easy to have small interval with small confidence level</a:t>
            </a:r>
          </a:p>
          <a:p>
            <a:pPr lvl="1"/>
            <a:r>
              <a:rPr lang="en-CA" dirty="0"/>
              <a:t>I’ll deliver Friday 12.00 to 12:05 am, I’m 50% confident.</a:t>
            </a:r>
          </a:p>
          <a:p>
            <a:r>
              <a:rPr lang="en-CA" dirty="0"/>
              <a:t>If you increase the confidence level, the interval gets larger</a:t>
            </a:r>
          </a:p>
          <a:p>
            <a:r>
              <a:rPr lang="en-CA" dirty="0"/>
              <a:t>How can you get both high confidence and small intervals?</a:t>
            </a:r>
          </a:p>
          <a:p>
            <a:r>
              <a:rPr lang="en-CA" dirty="0"/>
              <a:t>Look at the formula, best way is increase the sample size.</a:t>
            </a:r>
          </a:p>
          <a:p>
            <a:endParaRPr lang="en-CA" dirty="0"/>
          </a:p>
          <a:p>
            <a:endParaRPr lang="en-CA" dirty="0"/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532" y="5301208"/>
            <a:ext cx="1764500" cy="864096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71961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Practise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Go to the website, do Small Sample Confidence.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397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2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54A838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888</TotalTime>
  <Words>1575</Words>
  <Application>Microsoft Office PowerPoint</Application>
  <PresentationFormat>On-screen Show (4:3)</PresentationFormat>
  <Paragraphs>209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Calibri</vt:lpstr>
      <vt:lpstr>Constantia</vt:lpstr>
      <vt:lpstr>Wingdings 2</vt:lpstr>
      <vt:lpstr>Flow</vt:lpstr>
      <vt:lpstr>1_Custom Design</vt:lpstr>
      <vt:lpstr>Custom Design</vt:lpstr>
      <vt:lpstr>Confidence Intervals Excel</vt:lpstr>
      <vt:lpstr>Estimates</vt:lpstr>
      <vt:lpstr>Confidence Level </vt:lpstr>
      <vt:lpstr>Confidence Interval vs. Confidence Level </vt:lpstr>
      <vt:lpstr>Some important words</vt:lpstr>
      <vt:lpstr>Test yourself</vt:lpstr>
      <vt:lpstr>Confidence </vt:lpstr>
      <vt:lpstr>Error is too high or too low</vt:lpstr>
      <vt:lpstr>What is the right amount of confidence?</vt:lpstr>
      <vt:lpstr>Manual Formulas</vt:lpstr>
      <vt:lpstr>Excel</vt:lpstr>
      <vt:lpstr>Calculating Confidence</vt:lpstr>
      <vt:lpstr>PowerPoint Presentation</vt:lpstr>
      <vt:lpstr>Practice</vt:lpstr>
      <vt:lpstr>Small Samples Confidence</vt:lpstr>
      <vt:lpstr>PowerPoint Presentation</vt:lpstr>
      <vt:lpstr>PowerPoint Presentation</vt:lpstr>
      <vt:lpstr>Confidence levels</vt:lpstr>
      <vt:lpstr>Practise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Confidence Intervals</dc:title>
  <dc:creator>terry</dc:creator>
  <cp:lastModifiedBy>Terry James</cp:lastModifiedBy>
  <cp:revision>117</cp:revision>
  <dcterms:created xsi:type="dcterms:W3CDTF">2011-06-04T14:50:34Z</dcterms:created>
  <dcterms:modified xsi:type="dcterms:W3CDTF">2020-04-18T15:11:21Z</dcterms:modified>
</cp:coreProperties>
</file>