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20"/>
  </p:notesMasterIdLst>
  <p:sldIdLst>
    <p:sldId id="256" r:id="rId4"/>
    <p:sldId id="275" r:id="rId5"/>
    <p:sldId id="262" r:id="rId6"/>
    <p:sldId id="263" r:id="rId7"/>
    <p:sldId id="265" r:id="rId8"/>
    <p:sldId id="264" r:id="rId9"/>
    <p:sldId id="266" r:id="rId10"/>
    <p:sldId id="268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Central Tendency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tendency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like to know, what are the central values?</a:t>
            </a:r>
          </a:p>
          <a:p>
            <a:r>
              <a:rPr lang="en-US" dirty="0"/>
              <a:t>You can use central values to measure how you are doing, compare with others, or what to expect.</a:t>
            </a:r>
          </a:p>
          <a:p>
            <a:endParaRPr lang="en-US" dirty="0"/>
          </a:p>
          <a:p>
            <a:r>
              <a:rPr lang="en-US" dirty="0"/>
              <a:t>My grade is above the average. </a:t>
            </a:r>
          </a:p>
          <a:p>
            <a:pPr lvl="1"/>
            <a:r>
              <a:rPr lang="en-US" dirty="0"/>
              <a:t>I am doing well.</a:t>
            </a:r>
          </a:p>
          <a:p>
            <a:r>
              <a:rPr lang="en-US" dirty="0"/>
              <a:t>The average shows this employer promotes quickly, so I will apply for a job. 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6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704088"/>
            <a:ext cx="8147248" cy="708688"/>
          </a:xfrm>
        </p:spPr>
        <p:txBody>
          <a:bodyPr>
            <a:normAutofit fontScale="90000"/>
          </a:bodyPr>
          <a:lstStyle/>
          <a:p>
            <a:r>
              <a:rPr lang="en-CA" dirty="0"/>
              <a:t>Mean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r>
              <a:rPr lang="en-CA" sz="2400" dirty="0"/>
              <a:t>Arithmetic </a:t>
            </a:r>
            <a:r>
              <a:rPr lang="en-CA" sz="2400" dirty="0">
                <a:solidFill>
                  <a:srgbClr val="FF0000"/>
                </a:solidFill>
              </a:rPr>
              <a:t>mean </a:t>
            </a:r>
            <a:r>
              <a:rPr lang="en-CA" sz="2400" dirty="0"/>
              <a:t>is often called the “</a:t>
            </a:r>
            <a:r>
              <a:rPr lang="en-CA" sz="2400" i="1" dirty="0"/>
              <a:t>mean</a:t>
            </a:r>
            <a:r>
              <a:rPr lang="en-CA" sz="2400" dirty="0"/>
              <a:t>” or average.</a:t>
            </a:r>
          </a:p>
          <a:p>
            <a:r>
              <a:rPr lang="en-CA" sz="2400" dirty="0"/>
              <a:t>The </a:t>
            </a:r>
            <a:r>
              <a:rPr lang="en-CA" sz="2400" i="1" dirty="0"/>
              <a:t>mean</a:t>
            </a:r>
            <a:r>
              <a:rPr lang="en-CA" sz="2400" dirty="0"/>
              <a:t> is the number in the middle;</a:t>
            </a:r>
          </a:p>
          <a:p>
            <a:pPr lvl="1"/>
            <a:r>
              <a:rPr lang="en-CA" sz="2200" dirty="0"/>
              <a:t>add the size of every number for a </a:t>
            </a:r>
            <a:r>
              <a:rPr lang="en-CA" sz="2200" i="1" dirty="0"/>
              <a:t>total,</a:t>
            </a:r>
          </a:p>
          <a:p>
            <a:pPr lvl="1"/>
            <a:r>
              <a:rPr lang="en-CA" sz="2200" dirty="0"/>
              <a:t>then divide by the how many numbers given (</a:t>
            </a:r>
            <a:r>
              <a:rPr lang="en-CA" sz="2200" i="1" dirty="0"/>
              <a:t>count</a:t>
            </a:r>
            <a:r>
              <a:rPr lang="en-CA" sz="2200" dirty="0"/>
              <a:t>).</a:t>
            </a:r>
          </a:p>
          <a:p>
            <a:r>
              <a:rPr lang="en-CA" sz="2400" dirty="0"/>
              <a:t>The mean is an excellent place to start analyzing your data</a:t>
            </a:r>
          </a:p>
          <a:p>
            <a:pPr lvl="1"/>
            <a:r>
              <a:rPr lang="en-CA" sz="2000" dirty="0"/>
              <a:t>What is the mean salary where I work?</a:t>
            </a:r>
          </a:p>
          <a:p>
            <a:pPr lvl="1"/>
            <a:r>
              <a:rPr lang="en-CA" sz="2000" dirty="0"/>
              <a:t>What is the mean time it takes to drive to work?</a:t>
            </a:r>
          </a:p>
          <a:p>
            <a:r>
              <a:rPr lang="en-CA" sz="2400" dirty="0"/>
              <a:t>There are many types of mean calculations</a:t>
            </a:r>
          </a:p>
          <a:p>
            <a:pPr lvl="1"/>
            <a:r>
              <a:rPr lang="en-CA" sz="2000" dirty="0"/>
              <a:t>Arithmetic, weighted, harmonic mean, geometric mean, …</a:t>
            </a:r>
          </a:p>
          <a:p>
            <a:r>
              <a:rPr lang="en-CA" sz="2400" dirty="0"/>
              <a:t>We will learn arithmetic mean and weighted mean</a:t>
            </a:r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endParaRPr lang="en-CA" sz="2400" dirty="0"/>
          </a:p>
          <a:p>
            <a:endParaRPr lang="en-CA" dirty="0"/>
          </a:p>
          <a:p>
            <a:pPr lvl="2"/>
            <a:endParaRPr lang="en-CA" dirty="0"/>
          </a:p>
          <a:p>
            <a:pPr marL="667512" lvl="2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Manually calculate the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you are given numbers 1,2, and 3. </a:t>
            </a:r>
          </a:p>
          <a:p>
            <a:r>
              <a:rPr lang="en-US" dirty="0"/>
              <a:t>Add each number to get a total (i.e. sum, symbol ∑) </a:t>
            </a:r>
          </a:p>
          <a:p>
            <a:pPr lvl="1"/>
            <a:r>
              <a:rPr lang="en-US" dirty="0"/>
              <a:t>1+2+3 = 6</a:t>
            </a:r>
          </a:p>
          <a:p>
            <a:r>
              <a:rPr lang="en-US" dirty="0"/>
              <a:t>Count how many numbers you were given (symbol n)</a:t>
            </a:r>
          </a:p>
          <a:p>
            <a:pPr lvl="1"/>
            <a:r>
              <a:rPr lang="en-US" dirty="0"/>
              <a:t>3</a:t>
            </a:r>
          </a:p>
          <a:p>
            <a:r>
              <a:rPr lang="en-US" dirty="0"/>
              <a:t>Divide the total by the count</a:t>
            </a:r>
          </a:p>
          <a:p>
            <a:pPr lvl="1"/>
            <a:r>
              <a:rPr lang="en-US" dirty="0"/>
              <a:t>6 / 3 = 2</a:t>
            </a:r>
          </a:p>
          <a:p>
            <a:r>
              <a:rPr lang="en-US" dirty="0"/>
              <a:t>The mean includes every value, and finds the middle point of those values, in our example, number 2.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27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Excel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the </a:t>
            </a:r>
            <a:r>
              <a:rPr lang="en-US" dirty="0" err="1"/>
              <a:t>f</a:t>
            </a:r>
            <a:r>
              <a:rPr lang="en-US" baseline="-25000" dirty="0" err="1"/>
              <a:t>x</a:t>
            </a:r>
            <a:r>
              <a:rPr lang="en-US" dirty="0"/>
              <a:t> function button on the menu: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015889"/>
            <a:ext cx="1061171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027" y="2492896"/>
            <a:ext cx="412432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09120"/>
            <a:ext cx="17526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4437112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mean for the data in cells B71 to B75 is -1.2</a:t>
            </a:r>
          </a:p>
        </p:txBody>
      </p:sp>
    </p:spTree>
    <p:extLst>
      <p:ext uri="{BB962C8B-B14F-4D97-AF65-F5344CB8AC3E}">
        <p14:creationId xmlns:p14="http://schemas.microsoft.com/office/powerpoint/2010/main" val="2039480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US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071"/>
            <a:ext cx="8229600" cy="45395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Population Mean:     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Sample Mean:    </a:t>
            </a:r>
          </a:p>
          <a:p>
            <a:endParaRPr lang="en-US" dirty="0"/>
          </a:p>
          <a:p>
            <a:pPr lvl="1"/>
            <a:r>
              <a:rPr lang="en-US" dirty="0"/>
              <a:t>μ is called mu, the </a:t>
            </a:r>
            <a:r>
              <a:rPr lang="en-US" b="1" dirty="0"/>
              <a:t>population</a:t>
            </a:r>
            <a:r>
              <a:rPr lang="en-US" dirty="0"/>
              <a:t> </a:t>
            </a:r>
            <a:r>
              <a:rPr lang="en-US" b="1" dirty="0"/>
              <a:t>mean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x̄ is pronounced "x bar“, the </a:t>
            </a:r>
            <a:r>
              <a:rPr lang="en-US" b="1" dirty="0"/>
              <a:t>sample</a:t>
            </a:r>
            <a:r>
              <a:rPr lang="en-US" dirty="0"/>
              <a:t> </a:t>
            </a:r>
            <a:r>
              <a:rPr lang="en-US" b="1" dirty="0"/>
              <a:t>mean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Σ is </a:t>
            </a:r>
            <a:r>
              <a:rPr lang="en-US" b="1" dirty="0"/>
              <a:t>Sigma</a:t>
            </a:r>
            <a:r>
              <a:rPr lang="en-US" dirty="0"/>
              <a:t>, which is the sum of the data values. </a:t>
            </a:r>
          </a:p>
          <a:p>
            <a:pPr lvl="1"/>
            <a:r>
              <a:rPr lang="en-US" dirty="0"/>
              <a:t>x is a variable representing each of the data values. </a:t>
            </a:r>
          </a:p>
          <a:p>
            <a:pPr lvl="1"/>
            <a:r>
              <a:rPr lang="en-US" dirty="0"/>
              <a:t>N is the </a:t>
            </a:r>
            <a:r>
              <a:rPr lang="en-US" b="1" dirty="0"/>
              <a:t>count</a:t>
            </a:r>
            <a:r>
              <a:rPr lang="en-US" dirty="0"/>
              <a:t> of the data values for a </a:t>
            </a:r>
            <a:r>
              <a:rPr lang="en-US" b="1" dirty="0"/>
              <a:t>population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n is the count of the data values for a </a:t>
            </a:r>
            <a:r>
              <a:rPr lang="en-US" b="1" dirty="0"/>
              <a:t>sample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85071"/>
            <a:ext cx="1393626" cy="784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92093"/>
            <a:ext cx="1393626" cy="8640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54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Beware of mean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times when the mean can be misleading</a:t>
            </a:r>
          </a:p>
          <a:p>
            <a:r>
              <a:rPr lang="en-US" dirty="0"/>
              <a:t>The average American has ½ a uterus and 1 testicle</a:t>
            </a:r>
          </a:p>
          <a:p>
            <a:r>
              <a:rPr lang="en-US" dirty="0"/>
              <a:t>Almost everyone earns less than the average salary!</a:t>
            </a:r>
          </a:p>
          <a:p>
            <a:pPr lvl="1"/>
            <a:r>
              <a:rPr lang="en-US" dirty="0"/>
              <a:t>One CEO earns 800 million, 50,000 workers earn $35,000 </a:t>
            </a:r>
          </a:p>
          <a:p>
            <a:pPr lvl="2"/>
            <a:r>
              <a:rPr lang="en-US" dirty="0"/>
              <a:t>Average salary of $50,999</a:t>
            </a:r>
          </a:p>
          <a:p>
            <a:pPr lvl="2"/>
            <a:r>
              <a:rPr lang="en-US" dirty="0"/>
              <a:t>50,000 people out of 50,001 earn less than average! </a:t>
            </a:r>
          </a:p>
          <a:p>
            <a:r>
              <a:rPr lang="en-US" dirty="0"/>
              <a:t>When data includes an extreme value, called an </a:t>
            </a:r>
            <a:r>
              <a:rPr lang="en-US" b="1" dirty="0"/>
              <a:t>outlier</a:t>
            </a:r>
            <a:r>
              <a:rPr lang="en-US" dirty="0"/>
              <a:t>, using the mean may be misleading.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3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Calculate the mean score for people playing a game</a:t>
            </a:r>
          </a:p>
          <a:p>
            <a:pPr marL="0" indent="0">
              <a:buNone/>
            </a:pPr>
            <a:r>
              <a:rPr lang="en-US" dirty="0"/>
              <a:t>    3 people got a score of 20, 4 got 10, and 8 people got 5</a:t>
            </a:r>
          </a:p>
          <a:p>
            <a:endParaRPr lang="en-US" dirty="0"/>
          </a:p>
          <a:p>
            <a:r>
              <a:rPr lang="en-US" dirty="0"/>
              <a:t>Count how many numbers: n = 3 + 4 + 8 = 15</a:t>
            </a:r>
          </a:p>
          <a:p>
            <a:r>
              <a:rPr lang="en-US" dirty="0"/>
              <a:t>Multiply for the total:    3 x 20 + 4 x 10 + 8 x 5 = 140</a:t>
            </a:r>
          </a:p>
          <a:p>
            <a:r>
              <a:rPr lang="en-US" dirty="0"/>
              <a:t>Mean = total sum / count</a:t>
            </a:r>
          </a:p>
          <a:p>
            <a:pPr lvl="1"/>
            <a:r>
              <a:rPr lang="en-US" dirty="0"/>
              <a:t> = 140/ 15      = 9.3333</a:t>
            </a:r>
          </a:p>
          <a:p>
            <a:r>
              <a:rPr lang="en-US" dirty="0"/>
              <a:t>Calculate the weighted mean for salary from the last slide </a:t>
            </a:r>
          </a:p>
          <a:p>
            <a:pPr lvl="1"/>
            <a:r>
              <a:rPr lang="en-US" dirty="0"/>
              <a:t>1 x $800,000,000 + 50,000 x $35,000 = 2,550.000,000 /50001</a:t>
            </a:r>
          </a:p>
          <a:p>
            <a:pPr marL="667512" lvl="2" indent="0">
              <a:buNone/>
            </a:pPr>
            <a:r>
              <a:rPr lang="en-US" dirty="0"/>
              <a:t>= $50,998.98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7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/>
              <a:t>median</a:t>
            </a:r>
            <a:r>
              <a:rPr lang="en-US" dirty="0"/>
              <a:t> is the number in the middle using a count of </a:t>
            </a:r>
            <a:r>
              <a:rPr lang="en-US" i="1" dirty="0"/>
              <a:t>how many </a:t>
            </a:r>
            <a:r>
              <a:rPr lang="en-US" dirty="0"/>
              <a:t>numbers we are given  </a:t>
            </a:r>
          </a:p>
          <a:p>
            <a:pPr lvl="1"/>
            <a:r>
              <a:rPr lang="en-US" dirty="0"/>
              <a:t>Given the data, 1,2, 999. </a:t>
            </a:r>
          </a:p>
          <a:p>
            <a:pPr lvl="1"/>
            <a:r>
              <a:rPr lang="en-US" dirty="0"/>
              <a:t>Median = 2 which is the number in the middle.</a:t>
            </a:r>
          </a:p>
          <a:p>
            <a:r>
              <a:rPr lang="en-US" dirty="0"/>
              <a:t>Always </a:t>
            </a:r>
            <a:r>
              <a:rPr lang="en-US" b="1" dirty="0"/>
              <a:t>sort</a:t>
            </a:r>
            <a:r>
              <a:rPr lang="en-US" dirty="0"/>
              <a:t> the data first </a:t>
            </a:r>
          </a:p>
          <a:p>
            <a:pPr lvl="1"/>
            <a:r>
              <a:rPr lang="en-US" dirty="0"/>
              <a:t>Sorting ensures the number in the middle does not depend on the order numbers are given.</a:t>
            </a:r>
          </a:p>
          <a:p>
            <a:r>
              <a:rPr lang="en-US" dirty="0"/>
              <a:t>For an odd list of numbers, take the middle number.</a:t>
            </a:r>
          </a:p>
          <a:p>
            <a:r>
              <a:rPr lang="en-US" dirty="0"/>
              <a:t>For even list of numbers, use the </a:t>
            </a:r>
            <a:r>
              <a:rPr lang="en-US" b="1" dirty="0"/>
              <a:t>mean</a:t>
            </a:r>
            <a:r>
              <a:rPr lang="en-US" dirty="0"/>
              <a:t> of middle 2 numbers.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21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926976"/>
          </a:xfrm>
        </p:spPr>
        <p:txBody>
          <a:bodyPr/>
          <a:lstStyle/>
          <a:p>
            <a:r>
              <a:rPr lang="en-US" dirty="0"/>
              <a:t>Median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/>
              <a:t>Odd</a:t>
            </a:r>
            <a:r>
              <a:rPr lang="en-US" dirty="0"/>
              <a:t> count of data items</a:t>
            </a:r>
          </a:p>
          <a:p>
            <a:pPr lvl="1"/>
            <a:r>
              <a:rPr lang="en-US" dirty="0"/>
              <a:t>If we are given 1, 4, 9, 5, 3</a:t>
            </a:r>
          </a:p>
          <a:p>
            <a:pPr lvl="1"/>
            <a:r>
              <a:rPr lang="en-US" dirty="0"/>
              <a:t>Sort:  1, 3, </a:t>
            </a:r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/>
              <a:t>, 5, 9.</a:t>
            </a:r>
          </a:p>
          <a:p>
            <a:pPr lvl="1"/>
            <a:r>
              <a:rPr lang="en-US" dirty="0"/>
              <a:t>Median is middle number = 4</a:t>
            </a:r>
          </a:p>
          <a:p>
            <a:r>
              <a:rPr lang="en-US" dirty="0"/>
              <a:t>You can calculate the middle number with (N + 1)/2</a:t>
            </a:r>
          </a:p>
          <a:p>
            <a:pPr lvl="1"/>
            <a:r>
              <a:rPr lang="en-US" dirty="0"/>
              <a:t>With 5 numbers.  (5+1) / 2 = 3 so 3</a:t>
            </a:r>
            <a:r>
              <a:rPr lang="en-US" baseline="30000" dirty="0"/>
              <a:t>rd</a:t>
            </a:r>
            <a:r>
              <a:rPr lang="en-US" dirty="0"/>
              <a:t> number is 4.</a:t>
            </a:r>
          </a:p>
          <a:p>
            <a:r>
              <a:rPr lang="en-US" u="sng" dirty="0"/>
              <a:t>Even</a:t>
            </a:r>
            <a:r>
              <a:rPr lang="en-US" dirty="0"/>
              <a:t> count of data items</a:t>
            </a:r>
          </a:p>
          <a:p>
            <a:pPr lvl="1"/>
            <a:r>
              <a:rPr lang="en-US" dirty="0"/>
              <a:t>Sort numbers</a:t>
            </a:r>
          </a:p>
          <a:p>
            <a:pPr lvl="1"/>
            <a:r>
              <a:rPr lang="en-US" dirty="0"/>
              <a:t>Find data at position N/2 and average with the data item above it in the sorted list</a:t>
            </a:r>
          </a:p>
          <a:p>
            <a:pPr lvl="1"/>
            <a:r>
              <a:rPr lang="en-US" dirty="0"/>
              <a:t>Given:  1, 9, 4, 2, 2, 6</a:t>
            </a:r>
          </a:p>
          <a:p>
            <a:pPr lvl="1"/>
            <a:r>
              <a:rPr lang="en-US" dirty="0"/>
              <a:t>Sort: 1, 2, </a:t>
            </a:r>
            <a:r>
              <a:rPr lang="en-US" dirty="0">
                <a:solidFill>
                  <a:srgbClr val="FF0000"/>
                </a:solidFill>
              </a:rPr>
              <a:t>2, 4</a:t>
            </a:r>
            <a:r>
              <a:rPr lang="en-US" dirty="0"/>
              <a:t>, 6, 9</a:t>
            </a:r>
          </a:p>
          <a:p>
            <a:pPr lvl="1"/>
            <a:r>
              <a:rPr lang="en-US" dirty="0"/>
              <a:t>Take mean middle 2 numbers.  2 + 4 / 2 = 3. Median is 3.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91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Excel function:  =MEDIAN(A1: A6) </a:t>
            </a:r>
          </a:p>
          <a:p>
            <a:r>
              <a:rPr lang="en-US" dirty="0"/>
              <a:t>The =MEDIAN function does not require you sort data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212976"/>
            <a:ext cx="2376264" cy="290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750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versus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Mean for 1, 2, 3 is 2</a:t>
            </a:r>
          </a:p>
          <a:p>
            <a:r>
              <a:rPr lang="en-US" dirty="0"/>
              <a:t>Median for 1, 2, 3 is 2</a:t>
            </a:r>
          </a:p>
          <a:p>
            <a:r>
              <a:rPr lang="en-US" dirty="0"/>
              <a:t>Mean and median are close if the data has no outliers.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Mean for 1, 2, 999 is 334.</a:t>
            </a:r>
          </a:p>
          <a:p>
            <a:r>
              <a:rPr lang="en-US" dirty="0"/>
              <a:t>Median for 1, 2, 999 is 2. </a:t>
            </a:r>
          </a:p>
          <a:p>
            <a:endParaRPr lang="en-US" dirty="0"/>
          </a:p>
          <a:p>
            <a:r>
              <a:rPr lang="en-US" dirty="0"/>
              <a:t>Use median instead of mean if outliers are extreme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72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median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common error is forgetting to sort the data.</a:t>
            </a:r>
          </a:p>
          <a:p>
            <a:r>
              <a:rPr lang="en-US" dirty="0"/>
              <a:t>If the data list is short, students find medians easy to find without a computer. </a:t>
            </a:r>
          </a:p>
          <a:p>
            <a:pPr lvl="1"/>
            <a:r>
              <a:rPr lang="en-US" dirty="0"/>
              <a:t> To avoid errors,  use =MEDIAN function </a:t>
            </a:r>
            <a:r>
              <a:rPr lang="en-US" dirty="0">
                <a:solidFill>
                  <a:srgbClr val="FF0000"/>
                </a:solidFill>
              </a:rPr>
              <a:t>if </a:t>
            </a:r>
            <a:r>
              <a:rPr lang="en-US" dirty="0"/>
              <a:t>you have access to Excel</a:t>
            </a:r>
          </a:p>
          <a:p>
            <a:pPr lvl="1"/>
            <a:r>
              <a:rPr lang="en-US" dirty="0"/>
              <a:t>Excel will automate any needed steps to avoid silly errors</a:t>
            </a:r>
            <a:br>
              <a:rPr lang="en-US" dirty="0"/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50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Mode is the data value that occurs most often</a:t>
            </a:r>
          </a:p>
          <a:p>
            <a:r>
              <a:rPr lang="en-US" dirty="0"/>
              <a:t>We are often interested in the mode</a:t>
            </a:r>
          </a:p>
          <a:p>
            <a:pPr lvl="1"/>
            <a:r>
              <a:rPr lang="en-US" dirty="0"/>
              <a:t>What is the most popular color car?</a:t>
            </a:r>
          </a:p>
          <a:p>
            <a:pPr lvl="1"/>
            <a:r>
              <a:rPr lang="en-US" dirty="0"/>
              <a:t>Who is the popular leader?</a:t>
            </a:r>
          </a:p>
          <a:p>
            <a:r>
              <a:rPr lang="en-US" dirty="0"/>
              <a:t>Cars sold by color:  blue, blue, yellow, black, black, black.</a:t>
            </a:r>
          </a:p>
          <a:p>
            <a:pPr lvl="1"/>
            <a:r>
              <a:rPr lang="en-US" dirty="0"/>
              <a:t>Black is the mode.</a:t>
            </a:r>
          </a:p>
          <a:p>
            <a:r>
              <a:rPr lang="en-US" dirty="0"/>
              <a:t>You can have </a:t>
            </a:r>
            <a:r>
              <a:rPr lang="en-US" b="1" dirty="0"/>
              <a:t>no mode </a:t>
            </a:r>
            <a:r>
              <a:rPr lang="en-US" dirty="0"/>
              <a:t>or multiple modes.</a:t>
            </a:r>
          </a:p>
          <a:p>
            <a:pPr lvl="1"/>
            <a:r>
              <a:rPr lang="en-US" dirty="0"/>
              <a:t>1,2,3,4 has no mode. No data value occurs most often</a:t>
            </a:r>
          </a:p>
          <a:p>
            <a:pPr lvl="1"/>
            <a:r>
              <a:rPr lang="en-US" dirty="0"/>
              <a:t>1,2,2,3,3 has 2 modes, called </a:t>
            </a:r>
            <a:r>
              <a:rPr lang="en-US" b="1" dirty="0"/>
              <a:t>bimodal</a:t>
            </a:r>
            <a:r>
              <a:rPr lang="en-US" dirty="0"/>
              <a:t>.  2 and 3 occur the most</a:t>
            </a:r>
          </a:p>
          <a:p>
            <a:pPr lvl="1"/>
            <a:r>
              <a:rPr lang="en-US" dirty="0"/>
              <a:t>1,2,2,3,3,4,4 has 3 modes. 2,3,4 occur most often</a:t>
            </a:r>
          </a:p>
          <a:p>
            <a:pPr lvl="1"/>
            <a:r>
              <a:rPr lang="en-US" dirty="0"/>
              <a:t>1,2,2,3,3,4,4,4,5,5 has 4 as the mode.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93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6059016" cy="43891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 the =MODE.SNGL(a1:a4) function</a:t>
            </a:r>
          </a:p>
          <a:p>
            <a:pPr lvl="1"/>
            <a:r>
              <a:rPr lang="en-US" dirty="0"/>
              <a:t>#N/A is Excel saying ‘no mode’ </a:t>
            </a:r>
          </a:p>
          <a:p>
            <a:pPr lvl="1"/>
            <a:r>
              <a:rPr lang="en-US" dirty="0"/>
              <a:t>N/A means Not Available so no mode.</a:t>
            </a:r>
          </a:p>
          <a:p>
            <a:r>
              <a:rPr lang="en-US" dirty="0"/>
              <a:t>TIP: =MODE shows </a:t>
            </a:r>
            <a:r>
              <a:rPr lang="en-US" i="1" dirty="0"/>
              <a:t>only the 1</a:t>
            </a:r>
            <a:r>
              <a:rPr lang="en-US" i="1" baseline="30000" dirty="0"/>
              <a:t>st</a:t>
            </a:r>
            <a:r>
              <a:rPr lang="en-US" i="1" dirty="0"/>
              <a:t> mode </a:t>
            </a:r>
          </a:p>
          <a:p>
            <a:r>
              <a:rPr lang="en-US" dirty="0"/>
              <a:t>For more than one mode </a:t>
            </a:r>
          </a:p>
          <a:p>
            <a:pPr lvl="1"/>
            <a:r>
              <a:rPr lang="en-US" dirty="0"/>
              <a:t>Highlight 4 or 5 rows of empty cells</a:t>
            </a:r>
          </a:p>
          <a:p>
            <a:pPr lvl="1"/>
            <a:r>
              <a:rPr lang="en-US" dirty="0"/>
              <a:t>Type =</a:t>
            </a:r>
            <a:r>
              <a:rPr lang="en-US" dirty="0" err="1"/>
              <a:t>Mode.Mult</a:t>
            </a:r>
            <a:r>
              <a:rPr lang="en-US" dirty="0"/>
              <a:t>(a1:a9) to select data</a:t>
            </a:r>
          </a:p>
          <a:p>
            <a:pPr lvl="1"/>
            <a:r>
              <a:rPr lang="en-US" dirty="0"/>
              <a:t>Don’t type Enter. Instead type   	</a:t>
            </a:r>
            <a:r>
              <a:rPr lang="en-US" dirty="0" err="1"/>
              <a:t>CTRL+Shift+Enter</a:t>
            </a:r>
            <a:r>
              <a:rPr lang="en-US" dirty="0"/>
              <a:t> keys together.</a:t>
            </a:r>
          </a:p>
          <a:p>
            <a:pPr lvl="1"/>
            <a:r>
              <a:rPr lang="en-US" dirty="0"/>
              <a:t>To make changes, delete the </a:t>
            </a:r>
            <a:r>
              <a:rPr lang="en-US" dirty="0" err="1"/>
              <a:t>mode.mult</a:t>
            </a:r>
            <a:r>
              <a:rPr lang="en-US" dirty="0"/>
              <a:t> and start over as editing is difficult.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97EDAC5-279F-4149-A912-25A2F0670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87168"/>
            <a:ext cx="2170584" cy="201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558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4000" dirty="0"/>
              <a:t>Can you write a poem about the mean?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/>
              <a:t>           </a:t>
            </a:r>
            <a:r>
              <a:rPr lang="en-CA" b="1" u="sng" dirty="0"/>
              <a:t>No means</a:t>
            </a:r>
          </a:p>
          <a:p>
            <a:pPr marL="0" indent="0">
              <a:buNone/>
            </a:pPr>
            <a:r>
              <a:rPr lang="en-CA" dirty="0"/>
              <a:t>          I am a man</a:t>
            </a:r>
          </a:p>
          <a:p>
            <a:pPr marL="0" indent="0">
              <a:buNone/>
            </a:pPr>
            <a:r>
              <a:rPr lang="en-CA" dirty="0"/>
              <a:t>          of means</a:t>
            </a:r>
          </a:p>
          <a:p>
            <a:pPr marL="0" indent="0">
              <a:buNone/>
            </a:pPr>
            <a:r>
              <a:rPr lang="en-CA" dirty="0"/>
              <a:t>          and a child </a:t>
            </a:r>
          </a:p>
          <a:p>
            <a:pPr marL="0" indent="0">
              <a:buNone/>
            </a:pPr>
            <a:r>
              <a:rPr lang="en-CA" dirty="0"/>
              <a:t>          of extremes.</a:t>
            </a:r>
          </a:p>
          <a:p>
            <a:pPr marL="0" indent="0">
              <a:buNone/>
            </a:pPr>
            <a:r>
              <a:rPr lang="en-CA" dirty="0"/>
              <a:t>          There is a mean</a:t>
            </a:r>
          </a:p>
          <a:p>
            <a:pPr marL="0" indent="0">
              <a:buNone/>
            </a:pPr>
            <a:r>
              <a:rPr lang="en-CA" dirty="0"/>
              <a:t>          between extremes;</a:t>
            </a:r>
          </a:p>
          <a:p>
            <a:pPr marL="0" indent="0">
              <a:buNone/>
            </a:pPr>
            <a:r>
              <a:rPr lang="en-CA" dirty="0"/>
              <a:t>          extremes predicting the means,</a:t>
            </a:r>
          </a:p>
          <a:p>
            <a:pPr marL="0" indent="0">
              <a:buNone/>
            </a:pPr>
            <a:r>
              <a:rPr lang="en-CA" dirty="0"/>
              <a:t>          if you get what I mean ?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          That's extreme, an extreme mean,</a:t>
            </a:r>
          </a:p>
          <a:p>
            <a:pPr marL="0" indent="0">
              <a:buNone/>
            </a:pPr>
            <a:r>
              <a:rPr lang="en-CA" dirty="0"/>
              <a:t>          or did I mean, a mean extreme ?</a:t>
            </a:r>
          </a:p>
          <a:p>
            <a:pPr marL="0" indent="0">
              <a:buNone/>
            </a:pPr>
            <a:r>
              <a:rPr lang="en-CA" dirty="0"/>
              <a:t>          Ex-mean, is no longer mean.</a:t>
            </a:r>
          </a:p>
          <a:p>
            <a:pPr marL="0" indent="0">
              <a:buNone/>
            </a:pPr>
            <a:r>
              <a:rPr lang="en-CA" dirty="0"/>
              <a:t>          Such nonsense, </a:t>
            </a:r>
            <a:r>
              <a:rPr lang="en-CA"/>
              <a:t>extremeus</a:t>
            </a:r>
            <a:r>
              <a:rPr lang="en-CA" dirty="0"/>
              <a:t> </a:t>
            </a:r>
            <a:r>
              <a:rPr lang="en-CA" dirty="0" err="1"/>
              <a:t>meantremes</a:t>
            </a:r>
            <a:r>
              <a:rPr lang="en-CA" dirty="0"/>
              <a:t>.       Dr. Terry James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4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2834</TotalTime>
  <Words>1278</Words>
  <Application>Microsoft Office PowerPoint</Application>
  <PresentationFormat>On-screen Show (4:3)</PresentationFormat>
  <Paragraphs>181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Central Tendency</vt:lpstr>
      <vt:lpstr>Central tendency</vt:lpstr>
      <vt:lpstr>Mean </vt:lpstr>
      <vt:lpstr>Manually calculate the mean?</vt:lpstr>
      <vt:lpstr>Using Excel </vt:lpstr>
      <vt:lpstr>Formula</vt:lpstr>
      <vt:lpstr>Beware of mean mistakes</vt:lpstr>
      <vt:lpstr>Weighted Mean</vt:lpstr>
      <vt:lpstr>Median</vt:lpstr>
      <vt:lpstr>Median examples</vt:lpstr>
      <vt:lpstr>Median</vt:lpstr>
      <vt:lpstr>Median versus Mean</vt:lpstr>
      <vt:lpstr>Avoiding median mistakes</vt:lpstr>
      <vt:lpstr>Mode</vt:lpstr>
      <vt:lpstr>Excel</vt:lpstr>
      <vt:lpstr>Can you write a poem about the mean?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291</cp:revision>
  <dcterms:created xsi:type="dcterms:W3CDTF">2011-06-04T14:50:34Z</dcterms:created>
  <dcterms:modified xsi:type="dcterms:W3CDTF">2020-04-18T15:08:30Z</dcterms:modified>
</cp:coreProperties>
</file>