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10"/>
  </p:notesMasterIdLst>
  <p:sldIdLst>
    <p:sldId id="256" r:id="rId4"/>
    <p:sldId id="283" r:id="rId5"/>
    <p:sldId id="257" r:id="rId6"/>
    <p:sldId id="286" r:id="rId7"/>
    <p:sldId id="287" r:id="rId8"/>
    <p:sldId id="28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6" autoAdjust="0"/>
    <p:restoredTop sz="94612" autoAdjust="0"/>
  </p:normalViewPr>
  <p:slideViewPr>
    <p:cSldViewPr>
      <p:cViewPr varScale="1">
        <p:scale>
          <a:sx n="120" d="100"/>
          <a:sy n="120" d="100"/>
        </p:scale>
        <p:origin x="159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growingknowing.com/GKStatsBookNormalTable2.html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Central Limit</a:t>
            </a:r>
            <a:br>
              <a:rPr lang="en-US" dirty="0"/>
            </a:br>
            <a:r>
              <a:rPr lang="en-US" sz="3200" dirty="0"/>
              <a:t>Manual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Central limit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5338936" cy="4389120"/>
          </a:xfrm>
        </p:spPr>
        <p:txBody>
          <a:bodyPr>
            <a:normAutofit fontScale="92500"/>
          </a:bodyPr>
          <a:lstStyle/>
          <a:p>
            <a:r>
              <a:rPr lang="en-CA" dirty="0"/>
              <a:t>Whether your distribution is a straight line, sine wave, flat line, or odd distribution pattern, </a:t>
            </a:r>
          </a:p>
          <a:p>
            <a:pPr lvl="1"/>
            <a:r>
              <a:rPr lang="en-CA" dirty="0"/>
              <a:t>as you take many samples of increasing size of </a:t>
            </a:r>
            <a:r>
              <a:rPr lang="en-CA" b="1" dirty="0"/>
              <a:t>30 or more</a:t>
            </a:r>
            <a:r>
              <a:rPr lang="en-CA" dirty="0"/>
              <a:t>, </a:t>
            </a:r>
          </a:p>
          <a:p>
            <a:pPr lvl="1"/>
            <a:r>
              <a:rPr lang="en-CA" dirty="0"/>
              <a:t>the distribution of the sample means becomes a </a:t>
            </a:r>
            <a:r>
              <a:rPr lang="en-CA" b="1" dirty="0"/>
              <a:t>normal distribution.</a:t>
            </a:r>
            <a:endParaRPr lang="en-CA" dirty="0"/>
          </a:p>
          <a:p>
            <a:r>
              <a:rPr lang="en-CA" dirty="0"/>
              <a:t>Basically, we can use normal distribution methods on non-normal data if we use sample sizes of 30+.  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52736"/>
            <a:ext cx="2664296" cy="518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991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Standard Error of the Mean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>
            <a:normAutofit fontScale="92500"/>
          </a:bodyPr>
          <a:lstStyle/>
          <a:p>
            <a:r>
              <a:rPr lang="en-US" dirty="0"/>
              <a:t>If a sample size is provided, use the standard error instead of standard deviation by dividing the standard deviation by the square root of n. </a:t>
            </a:r>
          </a:p>
          <a:p>
            <a:endParaRPr lang="en-US" dirty="0"/>
          </a:p>
          <a:p>
            <a:r>
              <a:rPr lang="en-US" dirty="0"/>
              <a:t>Standard Error =</a:t>
            </a:r>
          </a:p>
          <a:p>
            <a:endParaRPr lang="en-US" dirty="0"/>
          </a:p>
          <a:p>
            <a:r>
              <a:rPr lang="en-US" dirty="0"/>
              <a:t>Z score =   </a:t>
            </a:r>
          </a:p>
          <a:p>
            <a:endParaRPr lang="en-US" dirty="0"/>
          </a:p>
          <a:p>
            <a:r>
              <a:rPr lang="en-CA" dirty="0" err="1"/>
              <a:t>σ</a:t>
            </a:r>
            <a:r>
              <a:rPr lang="en-CA" baseline="-25000" dirty="0" err="1"/>
              <a:t>x</a:t>
            </a:r>
            <a:r>
              <a:rPr lang="en-CA" baseline="-25000" dirty="0"/>
              <a:t>̄</a:t>
            </a:r>
            <a:r>
              <a:rPr lang="en-CA" dirty="0"/>
              <a:t> is the standard deviation of the means of many samples and is called the "standard error of the mean".</a:t>
            </a:r>
          </a:p>
          <a:p>
            <a:r>
              <a:rPr lang="en-CA" dirty="0"/>
              <a:t>σ is standard deviation, n is the sample size.  </a:t>
            </a: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274" y="3068960"/>
            <a:ext cx="136815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4005064"/>
            <a:ext cx="130982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229600" cy="514543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CA" dirty="0"/>
                  <a:t>What is the probability x is </a:t>
                </a:r>
                <a:r>
                  <a:rPr lang="en-CA" b="1" dirty="0"/>
                  <a:t>more</a:t>
                </a:r>
                <a:r>
                  <a:rPr lang="en-CA" dirty="0"/>
                  <a:t> than 217.84, if the population mean is 210, standard deviation (S.D.) is 48.3, and </a:t>
                </a:r>
                <a:r>
                  <a:rPr lang="en-CA" b="1" dirty="0"/>
                  <a:t>sample</a:t>
                </a:r>
                <a:r>
                  <a:rPr lang="en-CA" dirty="0"/>
                  <a:t> is 35?</a:t>
                </a:r>
              </a:p>
              <a:p>
                <a:r>
                  <a:rPr lang="en-CA" sz="2200" b="1" dirty="0"/>
                  <a:t>Pay Attention </a:t>
                </a:r>
                <a:r>
                  <a:rPr lang="en-CA" sz="2200" dirty="0"/>
                  <a:t>to sample size. If sample size is given, use </a:t>
                </a:r>
                <a:r>
                  <a:rPr lang="en-CA" sz="2200" b="1" dirty="0"/>
                  <a:t>standard error instead of standard deviation </a:t>
                </a:r>
                <a:r>
                  <a:rPr lang="en-CA" sz="2200" dirty="0"/>
                  <a:t>for normal distribution calculations.</a:t>
                </a:r>
              </a:p>
              <a:p>
                <a:r>
                  <a:rPr lang="en-CA" sz="2200" dirty="0"/>
                  <a:t>Standard error (</a:t>
                </a:r>
                <a:r>
                  <a:rPr lang="el-GR" sz="2200" dirty="0"/>
                  <a:t>σ</a:t>
                </a:r>
                <a:r>
                  <a:rPr lang="en-CA" sz="2200" baseline="-25000" dirty="0"/>
                  <a:t>x̄</a:t>
                </a:r>
                <a:r>
                  <a:rPr lang="en-CA" sz="2200" dirty="0"/>
                  <a:t>) = S.D.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sz="22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sz="22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CA" sz="2200" dirty="0"/>
              </a:p>
              <a:p>
                <a:pPr marL="0" indent="0">
                  <a:buNone/>
                </a:pPr>
                <a:r>
                  <a:rPr lang="en-CA" sz="2200" dirty="0"/>
                  <a:t>                                      = 48.3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sz="2200" b="0" i="1" smtClean="0">
                            <a:latin typeface="Cambria Math"/>
                            <a:ea typeface="Cambria Math"/>
                          </a:rPr>
                          <m:t>35</m:t>
                        </m:r>
                      </m:e>
                    </m:rad>
                    <m:r>
                      <a:rPr lang="en-CA" sz="22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sz="2200" dirty="0"/>
                  <a:t> = 8.164</a:t>
                </a:r>
              </a:p>
              <a:p>
                <a:r>
                  <a:rPr lang="en-CA" sz="2200" dirty="0"/>
                  <a:t>Z = (x – mean) / </a:t>
                </a:r>
                <a:r>
                  <a:rPr lang="el-GR" sz="2200" dirty="0"/>
                  <a:t>σ</a:t>
                </a:r>
                <a:r>
                  <a:rPr lang="en-CA" sz="2200" baseline="-25000" dirty="0"/>
                  <a:t>x̄</a:t>
                </a:r>
                <a:endParaRPr lang="en-CA" sz="2200" dirty="0"/>
              </a:p>
              <a:p>
                <a:pPr marL="0" indent="0">
                  <a:buNone/>
                </a:pPr>
                <a:r>
                  <a:rPr lang="en-CA" sz="2200" dirty="0"/>
                  <a:t>       = (217.84 – 210) / 8.16419 = 0.96</a:t>
                </a:r>
              </a:p>
              <a:p>
                <a:r>
                  <a:rPr lang="en-CA" sz="2200" dirty="0"/>
                  <a:t>    Lookup .96 in z table, .8315</a:t>
                </a:r>
              </a:p>
              <a:p>
                <a:r>
                  <a:rPr lang="en-CA" sz="2200" dirty="0"/>
                  <a:t>   Probability = 1 - .8315 = 0.1685</a:t>
                </a:r>
              </a:p>
              <a:p>
                <a:pPr marL="0" indent="0">
                  <a:buNone/>
                </a:pPr>
                <a:endParaRPr lang="en-CA" dirty="0"/>
              </a:p>
              <a:p>
                <a:pPr lvl="1"/>
                <a:r>
                  <a:rPr lang="en-CA" sz="1800" dirty="0">
                    <a:hlinkClick r:id="rId2"/>
                  </a:rPr>
                  <a:t>http://www.growingknowing.com/GKStatsBookNormalTable2.html</a:t>
                </a:r>
                <a:endParaRPr lang="en-CA" sz="1800" dirty="0"/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229600" cy="5145435"/>
              </a:xfrm>
              <a:blipFill rotWithShape="1">
                <a:blip r:embed="rId3"/>
                <a:stretch>
                  <a:fillRect l="-889" t="-1777" b="-154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4103948" y="1052736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403648" y="3933056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377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21744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CA" dirty="0"/>
                  <a:t>What is the probability x is between 325.12 and 330.5 where the population mean is 328, standard deviation is 124.64, and </a:t>
                </a:r>
                <a:r>
                  <a:rPr lang="en-CA" b="1" dirty="0"/>
                  <a:t>sample</a:t>
                </a:r>
                <a:r>
                  <a:rPr lang="en-CA" dirty="0"/>
                  <a:t> is 42?</a:t>
                </a:r>
              </a:p>
              <a:p>
                <a:endParaRPr lang="en-CA" dirty="0"/>
              </a:p>
              <a:p>
                <a:r>
                  <a:rPr lang="en-CA" sz="2400" dirty="0"/>
                  <a:t>Sample size given, so use standard error</a:t>
                </a:r>
              </a:p>
              <a:p>
                <a:r>
                  <a:rPr lang="en-CA" sz="2400" dirty="0"/>
                  <a:t> </a:t>
                </a:r>
                <a:r>
                  <a:rPr lang="el-GR" sz="2400" dirty="0"/>
                  <a:t>σ</a:t>
                </a:r>
                <a:r>
                  <a:rPr lang="en-CA" sz="2400" baseline="-25000" dirty="0"/>
                  <a:t>x̄  </a:t>
                </a:r>
                <a:r>
                  <a:rPr lang="en-CA" sz="2400" dirty="0"/>
                  <a:t>= S.D.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sz="2400" dirty="0"/>
                  <a:t> = 124.64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sz="2400" b="0" i="1" smtClean="0">
                            <a:latin typeface="Cambria Math"/>
                            <a:ea typeface="Cambria Math"/>
                          </a:rPr>
                          <m:t>42</m:t>
                        </m:r>
                      </m:e>
                    </m:rad>
                  </m:oMath>
                </a14:m>
                <a:r>
                  <a:rPr lang="en-CA" sz="2400" dirty="0"/>
                  <a:t>  = 19.2324</a:t>
                </a:r>
              </a:p>
              <a:p>
                <a:r>
                  <a:rPr lang="en-CA" sz="2400" dirty="0"/>
                  <a:t>1</a:t>
                </a:r>
                <a:r>
                  <a:rPr lang="en-CA" sz="2400" baseline="30000" dirty="0"/>
                  <a:t>st</a:t>
                </a:r>
                <a:r>
                  <a:rPr lang="en-CA" sz="2400" dirty="0"/>
                  <a:t> z = (x – mean) /</a:t>
                </a:r>
                <a:r>
                  <a:rPr lang="el-GR" sz="2400" dirty="0"/>
                  <a:t>σ</a:t>
                </a:r>
                <a:r>
                  <a:rPr lang="en-CA" sz="2400" baseline="-25000" dirty="0"/>
                  <a:t>x̄</a:t>
                </a:r>
                <a:endParaRPr lang="en-CA" sz="2400" dirty="0"/>
              </a:p>
              <a:p>
                <a:pPr marL="0" indent="0">
                  <a:buNone/>
                </a:pPr>
                <a:r>
                  <a:rPr lang="en-CA" sz="2400" dirty="0"/>
                  <a:t>          = (330.5 – 328) / 19.2324 = 0.13</a:t>
                </a:r>
              </a:p>
              <a:p>
                <a:r>
                  <a:rPr lang="en-CA" sz="2400" dirty="0"/>
                  <a:t>  Lookup table z = .13, probability = 0.5517</a:t>
                </a:r>
              </a:p>
              <a:p>
                <a:r>
                  <a:rPr lang="en-CA" sz="2400" dirty="0"/>
                  <a:t>2</a:t>
                </a:r>
                <a:r>
                  <a:rPr lang="en-CA" sz="2400" baseline="30000" dirty="0"/>
                  <a:t>nd</a:t>
                </a:r>
                <a:r>
                  <a:rPr lang="en-CA" sz="2400" dirty="0"/>
                  <a:t> z = (325.12 – 328) / 19.2324 = -0.1497</a:t>
                </a:r>
              </a:p>
              <a:p>
                <a:r>
                  <a:rPr lang="en-CA" sz="2400" dirty="0"/>
                  <a:t>      Lookup z = -.15, probability = 0.4404</a:t>
                </a:r>
              </a:p>
              <a:p>
                <a:r>
                  <a:rPr lang="en-CA" sz="2400" dirty="0"/>
                  <a:t>Answer = 0.5517 - 0.4404 = 0.1113, round .11</a:t>
                </a: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217443"/>
              </a:xfrm>
              <a:blipFill rotWithShape="1">
                <a:blip r:embed="rId2"/>
                <a:stretch>
                  <a:fillRect l="-889" t="-1752" r="-37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4211960" y="980728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63688" y="3429000"/>
            <a:ext cx="72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CentralLimitExcel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2060848"/>
            <a:ext cx="266429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the website, do Central Limit Theory questions.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9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1509</TotalTime>
  <Words>431</Words>
  <Application>Microsoft Office PowerPoint</Application>
  <PresentationFormat>On-screen Show (4:3)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Cambria Math</vt:lpstr>
      <vt:lpstr>Constantia</vt:lpstr>
      <vt:lpstr>Wingdings 2</vt:lpstr>
      <vt:lpstr>Flow</vt:lpstr>
      <vt:lpstr>1_Custom Design</vt:lpstr>
      <vt:lpstr>Custom Design</vt:lpstr>
      <vt:lpstr>Central Limit Manual</vt:lpstr>
      <vt:lpstr>Central limit theory</vt:lpstr>
      <vt:lpstr>Standard Error of the Mean</vt:lpstr>
      <vt:lpstr>PowerPoint Presentation</vt:lpstr>
      <vt:lpstr>PowerPoint Presentation</vt:lpstr>
      <vt:lpstr>Practise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128</cp:revision>
  <dcterms:created xsi:type="dcterms:W3CDTF">2011-06-04T14:50:34Z</dcterms:created>
  <dcterms:modified xsi:type="dcterms:W3CDTF">2020-04-18T15:10:34Z</dcterms:modified>
</cp:coreProperties>
</file>