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33" r:id="rId2"/>
    <p:sldMasterId id="2147483721" r:id="rId3"/>
  </p:sldMasterIdLst>
  <p:notesMasterIdLst>
    <p:notesMasterId r:id="rId10"/>
  </p:notesMasterIdLst>
  <p:sldIdLst>
    <p:sldId id="256" r:id="rId4"/>
    <p:sldId id="283" r:id="rId5"/>
    <p:sldId id="257" r:id="rId6"/>
    <p:sldId id="286" r:id="rId7"/>
    <p:sldId id="287" r:id="rId8"/>
    <p:sldId id="281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6" autoAdjust="0"/>
    <p:restoredTop sz="94612" autoAdjust="0"/>
  </p:normalViewPr>
  <p:slideViewPr>
    <p:cSldViewPr>
      <p:cViewPr varScale="1">
        <p:scale>
          <a:sx n="120" d="100"/>
          <a:sy n="120" d="100"/>
        </p:scale>
        <p:origin x="159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1BF39-8C49-4B87-A4B6-CC4703F9FF8E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8A5F3-C1C7-45B7-A860-C89AD50F73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15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45" r:id="rId2"/>
    <p:sldLayoutId id="2147483710" r:id="rId3"/>
    <p:sldLayoutId id="2147483758" r:id="rId4"/>
    <p:sldLayoutId id="2147483712" r:id="rId5"/>
    <p:sldLayoutId id="2147483714" r:id="rId6"/>
    <p:sldLayoutId id="2147483715" r:id="rId7"/>
    <p:sldLayoutId id="2147483716" r:id="rId8"/>
    <p:sldLayoutId id="2147483717" r:id="rId9"/>
    <p:sldLayoutId id="2147483720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9" r:id="rId7"/>
    <p:sldLayoutId id="2147483730" r:id="rId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Central Limit</a:t>
            </a:r>
            <a:br>
              <a:rPr lang="en-US" dirty="0"/>
            </a:br>
            <a:r>
              <a:rPr lang="en-US" sz="3600" dirty="0"/>
              <a:t>Excel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GrowingKnowing.com   © 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Central limit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5338936" cy="438912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Whether your distribution is a straight line, sine wave, flat line, or odd distribution pattern, </a:t>
            </a:r>
          </a:p>
          <a:p>
            <a:pPr lvl="1"/>
            <a:r>
              <a:rPr lang="en-CA" dirty="0"/>
              <a:t>as you take many samples of increasing size, </a:t>
            </a:r>
          </a:p>
          <a:p>
            <a:pPr lvl="1"/>
            <a:r>
              <a:rPr lang="en-CA" dirty="0"/>
              <a:t>the distribution of the sample means becomes a </a:t>
            </a:r>
            <a:r>
              <a:rPr lang="en-CA" b="1" dirty="0"/>
              <a:t>normal distribution</a:t>
            </a:r>
            <a:r>
              <a:rPr lang="en-CA" dirty="0"/>
              <a:t>,</a:t>
            </a:r>
          </a:p>
          <a:p>
            <a:pPr lvl="1"/>
            <a:r>
              <a:rPr lang="en-CA" dirty="0"/>
              <a:t> as the sample size approaches </a:t>
            </a:r>
            <a:r>
              <a:rPr lang="en-CA" b="1" dirty="0"/>
              <a:t>30 or more</a:t>
            </a:r>
            <a:r>
              <a:rPr lang="en-CA" dirty="0"/>
              <a:t>. </a:t>
            </a:r>
          </a:p>
          <a:p>
            <a:r>
              <a:rPr lang="en-CA" dirty="0"/>
              <a:t>In simple terms, we can use normal distribution methods on non-normal data, provided we take many sample sizes of 30+.  </a:t>
            </a:r>
          </a:p>
          <a:p>
            <a:pPr marL="0" indent="0">
              <a:buNone/>
            </a:pPr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052736"/>
            <a:ext cx="2664296" cy="5186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9919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Standard Error of the Mean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681550"/>
          </a:xfrm>
        </p:spPr>
        <p:txBody>
          <a:bodyPr>
            <a:normAutofit fontScale="92500"/>
          </a:bodyPr>
          <a:lstStyle/>
          <a:p>
            <a:r>
              <a:rPr lang="en-US" dirty="0"/>
              <a:t>If a sample size is provided, use the standard error instead of standard deviation by dividing the standard deviation by the square root of n. </a:t>
            </a:r>
          </a:p>
          <a:p>
            <a:endParaRPr lang="en-US" dirty="0"/>
          </a:p>
          <a:p>
            <a:r>
              <a:rPr lang="en-US" dirty="0"/>
              <a:t>Standard Error =</a:t>
            </a:r>
          </a:p>
          <a:p>
            <a:endParaRPr lang="en-US" dirty="0"/>
          </a:p>
          <a:p>
            <a:r>
              <a:rPr lang="en-US" dirty="0"/>
              <a:t>Z score =   </a:t>
            </a:r>
          </a:p>
          <a:p>
            <a:endParaRPr lang="en-US" dirty="0"/>
          </a:p>
          <a:p>
            <a:r>
              <a:rPr lang="en-CA" dirty="0" err="1"/>
              <a:t>σ</a:t>
            </a:r>
            <a:r>
              <a:rPr lang="en-CA" baseline="-25000" dirty="0" err="1"/>
              <a:t>x</a:t>
            </a:r>
            <a:r>
              <a:rPr lang="en-CA" baseline="-25000" dirty="0"/>
              <a:t>̄</a:t>
            </a:r>
            <a:r>
              <a:rPr lang="en-CA" dirty="0"/>
              <a:t> is the standard deviation of the means of many samples and is called the "standard error of the mean".</a:t>
            </a:r>
          </a:p>
          <a:p>
            <a:r>
              <a:rPr lang="en-CA" dirty="0"/>
              <a:t>σ is standard deviation, n is the sample size.  </a:t>
            </a:r>
            <a:endParaRPr lang="en-US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274" y="3068960"/>
            <a:ext cx="136815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0" y="4005064"/>
            <a:ext cx="1309828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80728"/>
                <a:ext cx="8229600" cy="5145435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CA" dirty="0"/>
                  <a:t>What is the probability x is </a:t>
                </a:r>
                <a:r>
                  <a:rPr lang="en-CA" b="1" dirty="0"/>
                  <a:t>more</a:t>
                </a:r>
                <a:r>
                  <a:rPr lang="en-CA" dirty="0"/>
                  <a:t> than 217.84, if the population mean is 210, standard deviation (S.D.) is 48.3, and if </a:t>
                </a:r>
                <a:r>
                  <a:rPr lang="en-CA" b="1" dirty="0"/>
                  <a:t>sample</a:t>
                </a:r>
                <a:r>
                  <a:rPr lang="en-CA" dirty="0"/>
                  <a:t> is 35?</a:t>
                </a:r>
              </a:p>
              <a:p>
                <a:endParaRPr lang="en-CA" dirty="0"/>
              </a:p>
              <a:p>
                <a:r>
                  <a:rPr lang="en-CA" sz="2200" b="1" dirty="0"/>
                  <a:t>Pay Attention </a:t>
                </a:r>
                <a:r>
                  <a:rPr lang="en-CA" sz="2200" dirty="0"/>
                  <a:t>to sample size. If sample size is given, use </a:t>
                </a:r>
                <a:r>
                  <a:rPr lang="en-CA" sz="2200" b="1" dirty="0"/>
                  <a:t>standard error instead of standard deviation </a:t>
                </a:r>
                <a:r>
                  <a:rPr lang="en-CA" sz="2200" dirty="0"/>
                  <a:t>in normal distribution calculations.</a:t>
                </a:r>
              </a:p>
              <a:p>
                <a:r>
                  <a:rPr lang="en-CA" sz="2200" dirty="0"/>
                  <a:t>Standard error (</a:t>
                </a:r>
                <a:r>
                  <a:rPr lang="el-GR" sz="2200" dirty="0"/>
                  <a:t>σ</a:t>
                </a:r>
                <a:r>
                  <a:rPr lang="en-CA" sz="2200" baseline="-25000" dirty="0"/>
                  <a:t>x̄</a:t>
                </a:r>
                <a:r>
                  <a:rPr lang="en-CA" sz="2200" dirty="0"/>
                  <a:t>) = S.D.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sz="22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sz="22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</m:rad>
                    <m:r>
                      <a:rPr lang="en-CA" sz="22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en-CA" sz="2200" dirty="0"/>
              </a:p>
              <a:p>
                <a:pPr marL="0" indent="0">
                  <a:buNone/>
                </a:pPr>
                <a:r>
                  <a:rPr lang="en-CA" sz="2200" dirty="0"/>
                  <a:t>                                      = 48.3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sz="22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sz="2200" b="0" i="1" smtClean="0">
                            <a:latin typeface="Cambria Math"/>
                            <a:ea typeface="Cambria Math"/>
                          </a:rPr>
                          <m:t>35</m:t>
                        </m:r>
                      </m:e>
                    </m:rad>
                    <m:r>
                      <a:rPr lang="en-CA" sz="22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CA" sz="2200" dirty="0"/>
                  <a:t> = 8.164</a:t>
                </a:r>
              </a:p>
              <a:p>
                <a:r>
                  <a:rPr lang="en-CA" sz="2200" dirty="0"/>
                  <a:t>You can use </a:t>
                </a:r>
                <a:r>
                  <a:rPr lang="en-CA" sz="2200" dirty="0" err="1"/>
                  <a:t>std</a:t>
                </a:r>
                <a:r>
                  <a:rPr lang="en-CA" sz="2200" dirty="0"/>
                  <a:t> error instead of </a:t>
                </a:r>
                <a:r>
                  <a:rPr lang="en-CA" sz="2200" dirty="0" err="1"/>
                  <a:t>std</a:t>
                </a:r>
                <a:r>
                  <a:rPr lang="en-CA" sz="2200" dirty="0"/>
                  <a:t> deviation in the </a:t>
                </a:r>
                <a:r>
                  <a:rPr lang="en-CA" sz="2200" dirty="0" err="1"/>
                  <a:t>normdist</a:t>
                </a:r>
                <a:r>
                  <a:rPr lang="en-CA" sz="2200" dirty="0"/>
                  <a:t> formula, or have Excel calculate </a:t>
                </a:r>
                <a:r>
                  <a:rPr lang="en-CA" sz="2200" dirty="0" err="1"/>
                  <a:t>std</a:t>
                </a:r>
                <a:r>
                  <a:rPr lang="en-CA" sz="2200" dirty="0"/>
                  <a:t> error for you shown below.</a:t>
                </a:r>
              </a:p>
              <a:p>
                <a:pPr marL="0" indent="0">
                  <a:buNone/>
                </a:pPr>
                <a:endParaRPr lang="en-CA" sz="2200" dirty="0"/>
              </a:p>
              <a:p>
                <a:pPr marL="0" indent="0">
                  <a:buNone/>
                </a:pPr>
                <a:r>
                  <a:rPr lang="en-CA" sz="3000" dirty="0"/>
                  <a:t>   = 1-norm.dist(217.84,210,</a:t>
                </a:r>
                <a:r>
                  <a:rPr lang="en-CA" sz="3000" b="1" dirty="0"/>
                  <a:t>48.3/SQRT(35)</a:t>
                </a:r>
                <a:r>
                  <a:rPr lang="en-CA" sz="3000" dirty="0"/>
                  <a:t>,1)</a:t>
                </a:r>
              </a:p>
              <a:p>
                <a:pPr marL="0" indent="0">
                  <a:buNone/>
                </a:pPr>
                <a:r>
                  <a:rPr lang="en-CA" sz="3000" dirty="0"/>
                  <a:t>   =  0.1685</a:t>
                </a:r>
              </a:p>
              <a:p>
                <a:pPr marL="0" indent="0">
                  <a:buNone/>
                </a:pPr>
                <a:endParaRPr lang="en-CA" sz="2200" dirty="0"/>
              </a:p>
              <a:p>
                <a:pPr marL="0" indent="0">
                  <a:buNone/>
                </a:pPr>
                <a:endParaRPr lang="en-CA" dirty="0"/>
              </a:p>
              <a:p>
                <a:pPr marL="0" lvl="1" indent="0">
                  <a:buClr>
                    <a:schemeClr val="accent3"/>
                  </a:buClr>
                  <a:buSzPct val="95000"/>
                  <a:buNone/>
                </a:pPr>
                <a:endParaRPr lang="en-CA" sz="1800" dirty="0">
                  <a:solidFill>
                    <a:srgbClr val="0F6FC6">
                      <a:alpha val="53000"/>
                    </a:srgbClr>
                  </a:solidFill>
                </a:endParaRPr>
              </a:p>
              <a:p>
                <a:endParaRPr lang="en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80728"/>
                <a:ext cx="8229600" cy="5145435"/>
              </a:xfrm>
              <a:blipFill>
                <a:blip r:embed="rId2"/>
                <a:stretch>
                  <a:fillRect l="-1481" t="-1659" r="-111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>
          <a:xfrm>
            <a:off x="3914394" y="1052736"/>
            <a:ext cx="1440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7377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lnSpcReduction="10000"/>
          </a:bodyPr>
          <a:lstStyle/>
          <a:p>
            <a:r>
              <a:rPr lang="en-CA" dirty="0"/>
              <a:t>What is the probability x is between 325.12 and 330.5 where the population mean is 328, standard deviation is 124.64, and </a:t>
            </a:r>
            <a:r>
              <a:rPr lang="en-CA" b="1" dirty="0"/>
              <a:t>sample</a:t>
            </a:r>
            <a:r>
              <a:rPr lang="en-CA" dirty="0"/>
              <a:t> is 42?</a:t>
            </a:r>
          </a:p>
          <a:p>
            <a:pPr>
              <a:buNone/>
            </a:pPr>
            <a:endParaRPr lang="en-CA" dirty="0"/>
          </a:p>
          <a:p>
            <a:endParaRPr lang="en-CA" dirty="0"/>
          </a:p>
          <a:p>
            <a:r>
              <a:rPr lang="en-CA" sz="2400" dirty="0"/>
              <a:t>Sample size given, so use standard error</a:t>
            </a:r>
          </a:p>
          <a:p>
            <a:pPr marL="0" indent="0">
              <a:buNone/>
            </a:pPr>
            <a:r>
              <a:rPr lang="en-CA" sz="2400" dirty="0"/>
              <a:t>     instead of standard deviation.</a:t>
            </a:r>
          </a:p>
          <a:p>
            <a:pPr marL="0" indent="0">
              <a:buNone/>
            </a:pPr>
            <a:endParaRPr lang="en-CA" sz="2400" dirty="0"/>
          </a:p>
          <a:p>
            <a:pPr>
              <a:buNone/>
            </a:pPr>
            <a:endParaRPr lang="en-CA" sz="2400" dirty="0"/>
          </a:p>
          <a:p>
            <a:endParaRPr lang="en-CA" sz="2400" dirty="0"/>
          </a:p>
          <a:p>
            <a:r>
              <a:rPr lang="en-CA" sz="2400" dirty="0"/>
              <a:t>X1  =</a:t>
            </a:r>
            <a:r>
              <a:rPr lang="en-CA" sz="2400" dirty="0" err="1"/>
              <a:t>norm.dist</a:t>
            </a:r>
            <a:r>
              <a:rPr lang="en-CA" sz="2400" dirty="0"/>
              <a:t>(330.5,328,124.64/SQRT(42),1)  = 0.551713      X2 =</a:t>
            </a:r>
            <a:r>
              <a:rPr lang="en-CA" sz="2400" dirty="0" err="1"/>
              <a:t>norm.dist</a:t>
            </a:r>
            <a:r>
              <a:rPr lang="en-CA" sz="2400" dirty="0"/>
              <a:t>(325.5,328,124.64/SQRT(42),1)  = 0.440482</a:t>
            </a:r>
          </a:p>
          <a:p>
            <a:r>
              <a:rPr lang="en-CA" sz="2400" dirty="0"/>
              <a:t>Answer = X1 – X2 = 0.551713 – 0.44048 = 0.11123, round .11</a:t>
            </a:r>
          </a:p>
          <a:p>
            <a:endParaRPr lang="en-CA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4211960" y="1052736"/>
            <a:ext cx="1440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CentralLimitExcel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84168" y="1916832"/>
            <a:ext cx="2561905" cy="28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8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Practise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Go to the website, do Central Limit Theory questions.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397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2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54A838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1665</TotalTime>
  <Words>400</Words>
  <Application>Microsoft Office PowerPoint</Application>
  <PresentationFormat>On-screen Show (4:3)</PresentationFormat>
  <Paragraphs>50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Cambria Math</vt:lpstr>
      <vt:lpstr>Constantia</vt:lpstr>
      <vt:lpstr>Wingdings 2</vt:lpstr>
      <vt:lpstr>Flow</vt:lpstr>
      <vt:lpstr>1_Custom Design</vt:lpstr>
      <vt:lpstr>Custom Design</vt:lpstr>
      <vt:lpstr>Central Limit Excel</vt:lpstr>
      <vt:lpstr>Central limit theory</vt:lpstr>
      <vt:lpstr>Standard Error of the Mean</vt:lpstr>
      <vt:lpstr>PowerPoint Presentation</vt:lpstr>
      <vt:lpstr>PowerPoint Presentation</vt:lpstr>
      <vt:lpstr>Practise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Confidence Intervals</dc:title>
  <dc:creator>terry</dc:creator>
  <cp:lastModifiedBy>Terry James</cp:lastModifiedBy>
  <cp:revision>132</cp:revision>
  <dcterms:created xsi:type="dcterms:W3CDTF">2011-06-04T14:50:34Z</dcterms:created>
  <dcterms:modified xsi:type="dcterms:W3CDTF">2020-04-18T15:10:20Z</dcterms:modified>
</cp:coreProperties>
</file>