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7"/>
  </p:notesMasterIdLst>
  <p:sldIdLst>
    <p:sldId id="256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Binomials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en-CA" dirty="0"/>
              <a:t>Binomial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/>
          </a:bodyPr>
          <a:lstStyle/>
          <a:p>
            <a:r>
              <a:rPr lang="en-CA" dirty="0"/>
              <a:t>Your choice is between success and failure</a:t>
            </a:r>
          </a:p>
          <a:p>
            <a:pPr lvl="1"/>
            <a:r>
              <a:rPr lang="en-CA" dirty="0"/>
              <a:t>You toss a coin and want it to come up tails</a:t>
            </a:r>
          </a:p>
          <a:p>
            <a:pPr lvl="2"/>
            <a:r>
              <a:rPr lang="en-CA" dirty="0"/>
              <a:t>Tails is success, heads is failure</a:t>
            </a:r>
          </a:p>
          <a:p>
            <a:r>
              <a:rPr lang="en-CA" dirty="0"/>
              <a:t>Although you have only 2 conditions: success or failure, it does not mean you are restricted to 2 events</a:t>
            </a:r>
          </a:p>
          <a:p>
            <a:pPr lvl="1"/>
            <a:r>
              <a:rPr lang="en-CA" dirty="0"/>
              <a:t>Example: Success is more than a million dollars before I’m 30</a:t>
            </a:r>
          </a:p>
          <a:p>
            <a:pPr lvl="2"/>
            <a:r>
              <a:rPr lang="en-CA" dirty="0"/>
              <a:t>Clearly there are many amounts of money over 1 million that would qualify as success</a:t>
            </a:r>
          </a:p>
          <a:p>
            <a:r>
              <a:rPr lang="en-CA" dirty="0"/>
              <a:t>Success could be a negative event if that is what you want</a:t>
            </a:r>
          </a:p>
          <a:p>
            <a:pPr lvl="2"/>
            <a:r>
              <a:rPr lang="en-CA" dirty="0"/>
              <a:t>Success for a student is find an error in the professor’s calculations</a:t>
            </a:r>
          </a:p>
          <a:p>
            <a:pPr lvl="2"/>
            <a:r>
              <a:rPr lang="en-CA" dirty="0"/>
              <a:t>If I am looking for errors, then I defined “success” as any event in which I find an error. </a:t>
            </a:r>
          </a:p>
          <a:p>
            <a:pPr lvl="2"/>
            <a:endParaRPr lang="en-CA" dirty="0"/>
          </a:p>
          <a:p>
            <a:pPr marL="667512" lvl="2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Conditions for binomials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The outcome must be success or failure</a:t>
            </a:r>
          </a:p>
          <a:p>
            <a:r>
              <a:rPr lang="en-CA" dirty="0"/>
              <a:t>The probability of the event must be the same in every trial</a:t>
            </a:r>
          </a:p>
          <a:p>
            <a:r>
              <a:rPr lang="en-CA" dirty="0"/>
              <a:t>The outcome of one trial does not affect another trial.</a:t>
            </a:r>
          </a:p>
          <a:p>
            <a:pPr lvl="1"/>
            <a:r>
              <a:rPr lang="en-CA" dirty="0"/>
              <a:t>In other words, trials are independent</a:t>
            </a:r>
          </a:p>
          <a:p>
            <a:pPr lvl="1"/>
            <a:endParaRPr lang="en-CA" dirty="0"/>
          </a:p>
          <a:p>
            <a:r>
              <a:rPr lang="en-CA" dirty="0"/>
              <a:t>If we take a coin toss, and you want tails for success.</a:t>
            </a:r>
          </a:p>
          <a:p>
            <a:pPr lvl="1"/>
            <a:r>
              <a:rPr lang="en-CA" dirty="0"/>
              <a:t>Success is tails, failure is heads</a:t>
            </a:r>
          </a:p>
          <a:p>
            <a:r>
              <a:rPr lang="en-CA" dirty="0"/>
              <a:t>Probability on every coin toss is 50% chance of tails</a:t>
            </a:r>
          </a:p>
          <a:p>
            <a:r>
              <a:rPr lang="en-CA" dirty="0"/>
              <a:t>It does not matter if a previous coin toss was heads or tails, chance of tails is still  50%  for the next toss. Independent.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6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Don’t forget zero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Would you like to clean my car or clean my shoes?</a:t>
            </a:r>
          </a:p>
          <a:p>
            <a:pPr lvl="1"/>
            <a:r>
              <a:rPr lang="en-CA" dirty="0"/>
              <a:t>Don’t forget zero as an option</a:t>
            </a:r>
          </a:p>
          <a:p>
            <a:pPr lvl="1"/>
            <a:r>
              <a:rPr lang="en-CA" dirty="0"/>
              <a:t>There are 3 possible outcomes: clean car, shoes, or nothing.</a:t>
            </a:r>
          </a:p>
          <a:p>
            <a:r>
              <a:rPr lang="en-CA" dirty="0"/>
              <a:t>If I toss a coin 3 times, what is the sample space?</a:t>
            </a:r>
          </a:p>
          <a:p>
            <a:pPr lvl="1"/>
            <a:r>
              <a:rPr lang="en-CA" dirty="0"/>
              <a:t>A sample space lists all the possible outcomes </a:t>
            </a:r>
          </a:p>
          <a:p>
            <a:pPr lvl="1"/>
            <a:r>
              <a:rPr lang="en-CA" dirty="0"/>
              <a:t>You could get tails on every toss of 3 (TTT).</a:t>
            </a:r>
          </a:p>
          <a:p>
            <a:pPr lvl="1"/>
            <a:r>
              <a:rPr lang="en-CA" dirty="0"/>
              <a:t>You could get tails twice and heads once (TTH)</a:t>
            </a:r>
          </a:p>
          <a:p>
            <a:pPr lvl="1"/>
            <a:r>
              <a:rPr lang="en-CA" dirty="0"/>
              <a:t>You could get tails once, and heads twice (THH)</a:t>
            </a:r>
          </a:p>
          <a:p>
            <a:pPr lvl="1"/>
            <a:r>
              <a:rPr lang="en-CA" dirty="0"/>
              <a:t>Do not forget you may get tails zero in 3 tries. (HHH)</a:t>
            </a:r>
          </a:p>
          <a:p>
            <a:r>
              <a:rPr lang="en-CA" dirty="0"/>
              <a:t>So the sample space is 3T 2T, 1T, and always include 0T</a:t>
            </a:r>
          </a:p>
          <a:p>
            <a:endParaRPr lang="en-CA" dirty="0"/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745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CA" sz="3600" dirty="0"/>
              <a:t>P(x) = </a:t>
            </a:r>
            <a:r>
              <a:rPr lang="en-CA" sz="3600" baseline="-25000" dirty="0" err="1"/>
              <a:t>n</a:t>
            </a:r>
            <a:r>
              <a:rPr lang="en-CA" sz="3600" dirty="0" err="1"/>
              <a:t>C</a:t>
            </a:r>
            <a:r>
              <a:rPr lang="en-CA" sz="3600" baseline="-25000" dirty="0" err="1"/>
              <a:t>x</a:t>
            </a:r>
            <a:r>
              <a:rPr lang="en-CA" sz="3600" dirty="0" err="1"/>
              <a:t>p</a:t>
            </a:r>
            <a:r>
              <a:rPr lang="en-CA" sz="3600" baseline="30000" dirty="0" err="1"/>
              <a:t>x</a:t>
            </a:r>
            <a:r>
              <a:rPr lang="en-CA" sz="3600" dirty="0"/>
              <a:t>(1-p)</a:t>
            </a:r>
            <a:r>
              <a:rPr lang="en-CA" sz="3600" baseline="30000" dirty="0"/>
              <a:t>(n-x)</a:t>
            </a:r>
            <a:r>
              <a:rPr lang="en-CA" sz="3600" dirty="0"/>
              <a:t> </a:t>
            </a:r>
          </a:p>
          <a:p>
            <a:pPr marL="0" indent="0" algn="ctr">
              <a:buNone/>
            </a:pPr>
            <a:endParaRPr lang="en-CA" sz="3600" dirty="0"/>
          </a:p>
          <a:p>
            <a:r>
              <a:rPr lang="en-CA" dirty="0"/>
              <a:t>n is the number of trials. </a:t>
            </a:r>
          </a:p>
          <a:p>
            <a:pPr lvl="1"/>
            <a:r>
              <a:rPr lang="en-CA" dirty="0"/>
              <a:t>How often you tried to find a success event</a:t>
            </a:r>
          </a:p>
          <a:p>
            <a:r>
              <a:rPr lang="en-CA" dirty="0"/>
              <a:t>x is the number of successes you want</a:t>
            </a:r>
          </a:p>
          <a:p>
            <a:r>
              <a:rPr lang="en-CA" dirty="0"/>
              <a:t>p is the probability of success in each trial</a:t>
            </a:r>
          </a:p>
          <a:p>
            <a:endParaRPr lang="en-CA" dirty="0"/>
          </a:p>
          <a:p>
            <a:r>
              <a:rPr lang="en-CA" dirty="0"/>
              <a:t>Remember that </a:t>
            </a:r>
            <a:r>
              <a:rPr lang="en-CA" baseline="-25000" dirty="0" err="1"/>
              <a:t>n</a:t>
            </a:r>
            <a:r>
              <a:rPr lang="en-CA" dirty="0" err="1"/>
              <a:t>C</a:t>
            </a:r>
            <a:r>
              <a:rPr lang="en-CA" baseline="-25000" dirty="0" err="1"/>
              <a:t>x</a:t>
            </a:r>
            <a:r>
              <a:rPr lang="en-CA" dirty="0"/>
              <a:t> is the combination formula</a:t>
            </a:r>
          </a:p>
          <a:p>
            <a:pPr lvl="1"/>
            <a:r>
              <a:rPr lang="en-CA" dirty="0"/>
              <a:t>many calculators give </a:t>
            </a:r>
            <a:r>
              <a:rPr lang="en-CA" dirty="0" err="1"/>
              <a:t>nCx</a:t>
            </a:r>
            <a:r>
              <a:rPr lang="en-CA" dirty="0"/>
              <a:t>  with the push of a button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to calculate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Let’s use an example to demonstrate.</a:t>
            </a:r>
          </a:p>
          <a:p>
            <a:r>
              <a:rPr lang="en-CA" dirty="0"/>
              <a:t>You are taking a multiple choice quiz with 4 questions. You want to know if you just guess every question what the probability is to guess 3 questions correctly.  There are 4 choices for each question and one is correct.  </a:t>
            </a:r>
          </a:p>
          <a:p>
            <a:r>
              <a:rPr lang="en-CA" dirty="0"/>
              <a:t>Probability (p) to guess a question correctly is ¼ = .25</a:t>
            </a:r>
          </a:p>
          <a:p>
            <a:r>
              <a:rPr lang="en-CA" dirty="0"/>
              <a:t>n is 4 because we have 4 trials. (questions on the quiz)</a:t>
            </a:r>
          </a:p>
          <a:p>
            <a:r>
              <a:rPr lang="en-CA" dirty="0"/>
              <a:t>x is 3, you are asked the probability of guessing 3 successfully.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29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343872"/>
          </a:xfrm>
        </p:spPr>
        <p:txBody>
          <a:bodyPr>
            <a:normAutofit/>
          </a:bodyPr>
          <a:lstStyle/>
          <a:p>
            <a:r>
              <a:rPr lang="en-CA" sz="2800" dirty="0"/>
              <a:t>Formulas  is</a:t>
            </a:r>
            <a:r>
              <a:rPr lang="en-CA" sz="2800" baseline="-25000" dirty="0"/>
              <a:t>   </a:t>
            </a:r>
            <a:r>
              <a:rPr lang="en-CA" sz="2800" baseline="-25000" dirty="0" err="1"/>
              <a:t>n</a:t>
            </a:r>
            <a:r>
              <a:rPr lang="en-CA" sz="2800" dirty="0" err="1"/>
              <a:t>C</a:t>
            </a:r>
            <a:r>
              <a:rPr lang="en-CA" sz="2800" baseline="-25000" dirty="0" err="1"/>
              <a:t>x</a:t>
            </a:r>
            <a:r>
              <a:rPr lang="en-CA" sz="2800" dirty="0" err="1"/>
              <a:t>p</a:t>
            </a:r>
            <a:r>
              <a:rPr lang="en-CA" sz="2800" baseline="30000" dirty="0" err="1"/>
              <a:t>x</a:t>
            </a:r>
            <a:r>
              <a:rPr lang="en-CA" sz="2800" dirty="0"/>
              <a:t>(1-p)</a:t>
            </a:r>
            <a:r>
              <a:rPr lang="en-CA" sz="2800" baseline="30000" dirty="0"/>
              <a:t>(n-x)</a:t>
            </a:r>
            <a:endParaRPr lang="en-CA" dirty="0"/>
          </a:p>
          <a:p>
            <a:r>
              <a:rPr lang="en-CA" dirty="0"/>
              <a:t>From the last example: n=4, p=.25, x = 3</a:t>
            </a:r>
          </a:p>
          <a:p>
            <a:endParaRPr lang="en-CA" dirty="0"/>
          </a:p>
          <a:p>
            <a:r>
              <a:rPr lang="en-CA" dirty="0"/>
              <a:t>x=0  </a:t>
            </a:r>
            <a:r>
              <a:rPr lang="en-CA" sz="2400" baseline="-25000" dirty="0"/>
              <a:t>4</a:t>
            </a:r>
            <a:r>
              <a:rPr lang="en-CA" sz="2400" dirty="0"/>
              <a:t>C</a:t>
            </a:r>
            <a:r>
              <a:rPr lang="en-CA" sz="2400" baseline="-25000" dirty="0"/>
              <a:t>0</a:t>
            </a:r>
            <a:r>
              <a:rPr lang="en-CA" sz="2400" dirty="0"/>
              <a:t>p</a:t>
            </a:r>
            <a:r>
              <a:rPr lang="en-CA" sz="2400" baseline="30000" dirty="0"/>
              <a:t>0</a:t>
            </a:r>
            <a:r>
              <a:rPr lang="en-CA" sz="2400" dirty="0"/>
              <a:t>(1-p)</a:t>
            </a:r>
            <a:r>
              <a:rPr lang="en-CA" sz="2400" baseline="30000" dirty="0"/>
              <a:t>(4-0)  </a:t>
            </a:r>
            <a:r>
              <a:rPr lang="en-CA" sz="2400" dirty="0"/>
              <a:t>= 1 (.25</a:t>
            </a:r>
            <a:r>
              <a:rPr lang="en-CA" sz="2400" baseline="30000" dirty="0"/>
              <a:t>0 </a:t>
            </a:r>
            <a:r>
              <a:rPr lang="en-CA" sz="2400" dirty="0"/>
              <a:t>(1-.25)</a:t>
            </a:r>
            <a:r>
              <a:rPr lang="en-CA" sz="2400" baseline="30000" dirty="0"/>
              <a:t>4</a:t>
            </a:r>
            <a:r>
              <a:rPr lang="en-CA" sz="2400" dirty="0"/>
              <a:t> = 1(.75)</a:t>
            </a:r>
            <a:r>
              <a:rPr lang="en-CA" sz="2400" baseline="30000" dirty="0"/>
              <a:t> 4    </a:t>
            </a:r>
            <a:r>
              <a:rPr lang="en-CA" sz="2400" dirty="0"/>
              <a:t>    = .31640625</a:t>
            </a:r>
          </a:p>
          <a:p>
            <a:r>
              <a:rPr lang="en-CA" dirty="0"/>
              <a:t>x=1   </a:t>
            </a:r>
            <a:r>
              <a:rPr lang="en-CA" sz="2800" baseline="-25000" dirty="0"/>
              <a:t>4</a:t>
            </a:r>
            <a:r>
              <a:rPr lang="en-CA" sz="2800" dirty="0"/>
              <a:t>C</a:t>
            </a:r>
            <a:r>
              <a:rPr lang="en-CA" sz="2800" baseline="-25000" dirty="0"/>
              <a:t>1</a:t>
            </a:r>
            <a:r>
              <a:rPr lang="en-CA" sz="2800" dirty="0"/>
              <a:t>p</a:t>
            </a:r>
            <a:r>
              <a:rPr lang="en-CA" sz="2800" baseline="30000" dirty="0"/>
              <a:t>1</a:t>
            </a:r>
            <a:r>
              <a:rPr lang="en-CA" sz="2800" dirty="0"/>
              <a:t>(1-p)</a:t>
            </a:r>
            <a:r>
              <a:rPr lang="en-CA" sz="2800" baseline="30000" dirty="0"/>
              <a:t>(4-1) </a:t>
            </a:r>
            <a:r>
              <a:rPr lang="en-CA" sz="2400" dirty="0"/>
              <a:t>= 4(.25</a:t>
            </a:r>
            <a:r>
              <a:rPr lang="en-CA" sz="2400" baseline="30000" dirty="0"/>
              <a:t>1 </a:t>
            </a:r>
            <a:r>
              <a:rPr lang="en-CA" sz="2400" dirty="0"/>
              <a:t>(1-.25)</a:t>
            </a:r>
            <a:r>
              <a:rPr lang="en-CA" sz="2400" baseline="30000" dirty="0"/>
              <a:t>4-1</a:t>
            </a:r>
            <a:r>
              <a:rPr lang="en-CA" sz="2400" dirty="0"/>
              <a:t> = 1(.75)</a:t>
            </a:r>
            <a:r>
              <a:rPr lang="en-CA" sz="2400" baseline="30000" dirty="0"/>
              <a:t> 3</a:t>
            </a:r>
            <a:r>
              <a:rPr lang="en-CA" sz="2400" dirty="0"/>
              <a:t>     = .421875 </a:t>
            </a:r>
          </a:p>
          <a:p>
            <a:r>
              <a:rPr lang="en-CA" dirty="0"/>
              <a:t>x=2  </a:t>
            </a:r>
            <a:r>
              <a:rPr lang="en-CA" sz="2000" baseline="-25000" dirty="0"/>
              <a:t>4</a:t>
            </a:r>
            <a:r>
              <a:rPr lang="en-CA" sz="2000" dirty="0"/>
              <a:t>C</a:t>
            </a:r>
            <a:r>
              <a:rPr lang="en-CA" sz="2000" baseline="-25000" dirty="0"/>
              <a:t>2</a:t>
            </a:r>
            <a:r>
              <a:rPr lang="en-CA" sz="2000" dirty="0"/>
              <a:t>p</a:t>
            </a:r>
            <a:r>
              <a:rPr lang="en-CA" sz="2000" baseline="30000" dirty="0"/>
              <a:t>2</a:t>
            </a:r>
            <a:r>
              <a:rPr lang="en-CA" sz="2000" dirty="0"/>
              <a:t>(1-p)</a:t>
            </a:r>
            <a:r>
              <a:rPr lang="en-CA" sz="2000" baseline="30000" dirty="0"/>
              <a:t>(4-2) </a:t>
            </a:r>
            <a:r>
              <a:rPr lang="en-CA" sz="2000" dirty="0"/>
              <a:t>= </a:t>
            </a:r>
            <a:r>
              <a:rPr lang="en-CA" sz="2400" dirty="0"/>
              <a:t>6(.25</a:t>
            </a:r>
            <a:r>
              <a:rPr lang="en-CA" sz="2400" baseline="30000" dirty="0"/>
              <a:t>2 </a:t>
            </a:r>
            <a:r>
              <a:rPr lang="en-CA" sz="2400" dirty="0"/>
              <a:t>(.75)</a:t>
            </a:r>
            <a:r>
              <a:rPr lang="en-CA" sz="2400" baseline="30000" dirty="0"/>
              <a:t>4-2</a:t>
            </a:r>
            <a:r>
              <a:rPr lang="en-CA" sz="2400" dirty="0"/>
              <a:t> =6(.0625(.5625) = .2109375 </a:t>
            </a:r>
            <a:endParaRPr lang="en-CA" sz="2000" dirty="0"/>
          </a:p>
          <a:p>
            <a:r>
              <a:rPr lang="en-CA" sz="2400" dirty="0">
                <a:solidFill>
                  <a:srgbClr val="FF0000"/>
                </a:solidFill>
              </a:rPr>
              <a:t>x=3  </a:t>
            </a:r>
            <a:r>
              <a:rPr lang="en-CA" sz="2800" baseline="-25000" dirty="0">
                <a:solidFill>
                  <a:srgbClr val="FF0000"/>
                </a:solidFill>
              </a:rPr>
              <a:t>4</a:t>
            </a:r>
            <a:r>
              <a:rPr lang="en-CA" sz="2800" dirty="0">
                <a:solidFill>
                  <a:srgbClr val="FF0000"/>
                </a:solidFill>
              </a:rPr>
              <a:t>C</a:t>
            </a:r>
            <a:r>
              <a:rPr lang="en-CA" sz="2800" baseline="-25000" dirty="0">
                <a:solidFill>
                  <a:srgbClr val="FF0000"/>
                </a:solidFill>
              </a:rPr>
              <a:t>3</a:t>
            </a:r>
            <a:r>
              <a:rPr lang="en-CA" sz="2800" dirty="0">
                <a:solidFill>
                  <a:srgbClr val="FF0000"/>
                </a:solidFill>
              </a:rPr>
              <a:t>p</a:t>
            </a:r>
            <a:r>
              <a:rPr lang="en-CA" sz="2800" baseline="30000" dirty="0">
                <a:solidFill>
                  <a:srgbClr val="FF0000"/>
                </a:solidFill>
              </a:rPr>
              <a:t>3</a:t>
            </a:r>
            <a:r>
              <a:rPr lang="en-CA" sz="2800" dirty="0">
                <a:solidFill>
                  <a:srgbClr val="FF0000"/>
                </a:solidFill>
              </a:rPr>
              <a:t>(1-p)</a:t>
            </a:r>
            <a:r>
              <a:rPr lang="en-CA" sz="2800" baseline="30000" dirty="0">
                <a:solidFill>
                  <a:srgbClr val="FF0000"/>
                </a:solidFill>
              </a:rPr>
              <a:t>(4-3) </a:t>
            </a:r>
            <a:r>
              <a:rPr lang="en-CA" sz="2400" dirty="0">
                <a:solidFill>
                  <a:srgbClr val="FF0000"/>
                </a:solidFill>
              </a:rPr>
              <a:t>= 4(.25</a:t>
            </a:r>
            <a:r>
              <a:rPr lang="en-CA" sz="2400" baseline="30000" dirty="0">
                <a:solidFill>
                  <a:srgbClr val="FF0000"/>
                </a:solidFill>
              </a:rPr>
              <a:t>3 </a:t>
            </a:r>
            <a:r>
              <a:rPr lang="en-CA" sz="2400" dirty="0">
                <a:solidFill>
                  <a:srgbClr val="FF0000"/>
                </a:solidFill>
              </a:rPr>
              <a:t>(.75)</a:t>
            </a:r>
            <a:r>
              <a:rPr lang="en-CA" sz="2400" baseline="30000" dirty="0">
                <a:solidFill>
                  <a:srgbClr val="FF0000"/>
                </a:solidFill>
              </a:rPr>
              <a:t>1</a:t>
            </a:r>
            <a:r>
              <a:rPr lang="en-CA" sz="2400" dirty="0">
                <a:solidFill>
                  <a:srgbClr val="FF0000"/>
                </a:solidFill>
              </a:rPr>
              <a:t> = .0625(.75)</a:t>
            </a:r>
            <a:r>
              <a:rPr lang="en-CA" sz="2400" baseline="30000" dirty="0">
                <a:solidFill>
                  <a:srgbClr val="FF0000"/>
                </a:solidFill>
              </a:rPr>
              <a:t> 3</a:t>
            </a:r>
            <a:r>
              <a:rPr lang="en-CA" sz="2400" dirty="0">
                <a:solidFill>
                  <a:srgbClr val="FF0000"/>
                </a:solidFill>
              </a:rPr>
              <a:t>  = .046875</a:t>
            </a:r>
          </a:p>
          <a:p>
            <a:r>
              <a:rPr lang="en-CA" sz="2400" dirty="0"/>
              <a:t>x=4  </a:t>
            </a:r>
            <a:r>
              <a:rPr lang="en-CA" sz="2800" baseline="-25000" dirty="0"/>
              <a:t>4</a:t>
            </a:r>
            <a:r>
              <a:rPr lang="en-CA" sz="2800" dirty="0"/>
              <a:t>C</a:t>
            </a:r>
            <a:r>
              <a:rPr lang="en-CA" sz="2800" baseline="-25000" dirty="0"/>
              <a:t>4</a:t>
            </a:r>
            <a:r>
              <a:rPr lang="en-CA" sz="2800" dirty="0"/>
              <a:t>p</a:t>
            </a:r>
            <a:r>
              <a:rPr lang="en-CA" sz="2800" baseline="30000" dirty="0"/>
              <a:t>4</a:t>
            </a:r>
            <a:r>
              <a:rPr lang="en-CA" sz="2800" dirty="0"/>
              <a:t>(1-p)</a:t>
            </a:r>
            <a:r>
              <a:rPr lang="en-CA" sz="2800" baseline="30000" dirty="0"/>
              <a:t>(4-4) </a:t>
            </a:r>
            <a:r>
              <a:rPr lang="en-CA" sz="2400" dirty="0"/>
              <a:t>= 1(.25</a:t>
            </a:r>
            <a:r>
              <a:rPr lang="en-CA" sz="2400" baseline="30000" dirty="0"/>
              <a:t>4 </a:t>
            </a:r>
            <a:r>
              <a:rPr lang="en-CA" sz="2400" dirty="0"/>
              <a:t>(.75)</a:t>
            </a:r>
            <a:r>
              <a:rPr lang="en-CA" sz="2400" baseline="30000" dirty="0"/>
              <a:t>0</a:t>
            </a:r>
            <a:r>
              <a:rPr lang="en-CA" sz="2400" dirty="0"/>
              <a:t> = .003906(1)  = .003906</a:t>
            </a:r>
          </a:p>
          <a:p>
            <a:pPr marL="0" indent="0">
              <a:buNone/>
            </a:pPr>
            <a:endParaRPr lang="en-CA" sz="2400" dirty="0"/>
          </a:p>
          <a:p>
            <a:r>
              <a:rPr lang="en-CA" sz="2400" dirty="0"/>
              <a:t>Probability of guessing 3 successfully  (x=3) is .046875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1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en-CA" dirty="0"/>
              <a:t>Sample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6563072" cy="4551784"/>
          </a:xfrm>
        </p:spPr>
        <p:txBody>
          <a:bodyPr>
            <a:normAutofit fontScale="92500" lnSpcReduction="20000"/>
          </a:bodyPr>
          <a:lstStyle/>
          <a:p>
            <a:r>
              <a:rPr lang="en-CA" sz="2400" dirty="0"/>
              <a:t>Let’s use the findings from the example to examine popular binomial questions. </a:t>
            </a:r>
          </a:p>
          <a:p>
            <a:pPr marL="0" indent="0">
              <a:buNone/>
            </a:pPr>
            <a:endParaRPr lang="en-CA" sz="2200" dirty="0"/>
          </a:p>
          <a:p>
            <a:r>
              <a:rPr lang="en-CA" dirty="0">
                <a:solidFill>
                  <a:srgbClr val="FF0000"/>
                </a:solidFill>
              </a:rPr>
              <a:t>Exact number of successes</a:t>
            </a:r>
          </a:p>
          <a:p>
            <a:pPr lvl="1"/>
            <a:r>
              <a:rPr lang="en-CA" dirty="0"/>
              <a:t>What’s probability of guessing 3 questions correctly?</a:t>
            </a:r>
          </a:p>
          <a:p>
            <a:pPr lvl="2"/>
            <a:r>
              <a:rPr lang="en-CA" dirty="0"/>
              <a:t>x=3, p = .047</a:t>
            </a:r>
          </a:p>
          <a:p>
            <a:pPr lvl="1"/>
            <a:r>
              <a:rPr lang="en-CA" dirty="0"/>
              <a:t>What’s probability of guessing 2 questions correctly?</a:t>
            </a:r>
          </a:p>
          <a:p>
            <a:pPr lvl="2"/>
            <a:r>
              <a:rPr lang="en-CA" dirty="0"/>
              <a:t>X=2, p = .211</a:t>
            </a:r>
          </a:p>
          <a:p>
            <a:pPr lvl="1"/>
            <a:r>
              <a:rPr lang="en-CA" dirty="0"/>
              <a:t>What’s probability of guessing 0 questions correctly?</a:t>
            </a:r>
          </a:p>
          <a:p>
            <a:pPr lvl="2"/>
            <a:r>
              <a:rPr lang="en-CA" dirty="0"/>
              <a:t>X=0, p = .316</a:t>
            </a:r>
          </a:p>
          <a:p>
            <a:pPr lvl="2"/>
            <a:r>
              <a:rPr lang="en-CA" dirty="0"/>
              <a:t>So we have 32% chance we’d guess no questions right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20272" y="1772816"/>
            <a:ext cx="1944216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dirty="0"/>
              <a:t>Calculations from the example :</a:t>
            </a:r>
          </a:p>
          <a:p>
            <a:pPr marL="0" lvl="1"/>
            <a:r>
              <a:rPr lang="en-CA" sz="2400" dirty="0"/>
              <a:t>x=0, p = .316 x=1,  p = .422 x=2, p = .211</a:t>
            </a:r>
          </a:p>
          <a:p>
            <a:pPr marL="0" lvl="1"/>
            <a:r>
              <a:rPr lang="en-CA" sz="2400" dirty="0"/>
              <a:t>x=3, p = .047 x=4, p = .004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1916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6563072" cy="5199856"/>
          </a:xfrm>
        </p:spPr>
        <p:txBody>
          <a:bodyPr>
            <a:normAutofit fontScale="92500" lnSpcReduction="10000"/>
          </a:bodyPr>
          <a:lstStyle/>
          <a:p>
            <a:r>
              <a:rPr lang="en-CA" dirty="0">
                <a:solidFill>
                  <a:srgbClr val="FF0000"/>
                </a:solidFill>
              </a:rPr>
              <a:t>Less </a:t>
            </a:r>
          </a:p>
          <a:p>
            <a:pPr lvl="1"/>
            <a:r>
              <a:rPr lang="en-CA" dirty="0"/>
              <a:t>What’s probability of guessing less than 2 questions correctly?</a:t>
            </a:r>
          </a:p>
          <a:p>
            <a:pPr lvl="2"/>
            <a:r>
              <a:rPr lang="en-CA" dirty="0"/>
              <a:t>Add x=0 + x=1 so (.316 + .422) = .738</a:t>
            </a:r>
          </a:p>
          <a:p>
            <a:pPr lvl="1"/>
            <a:r>
              <a:rPr lang="en-CA" dirty="0"/>
              <a:t>What’s probability of guessing 2 or less questions correctly?</a:t>
            </a:r>
          </a:p>
          <a:p>
            <a:pPr lvl="2"/>
            <a:r>
              <a:rPr lang="en-CA" dirty="0"/>
              <a:t>x=0 + x=1 + x=2 (.316 + .422 + .211) = .949</a:t>
            </a:r>
          </a:p>
          <a:p>
            <a:pPr lvl="1"/>
            <a:r>
              <a:rPr lang="en-CA" dirty="0"/>
              <a:t>What’s probability of guessing less than 1  question correctly?</a:t>
            </a:r>
          </a:p>
          <a:p>
            <a:pPr lvl="2"/>
            <a:r>
              <a:rPr lang="en-CA" dirty="0"/>
              <a:t>X=0, p = .316</a:t>
            </a:r>
          </a:p>
          <a:p>
            <a:pPr lvl="2"/>
            <a:endParaRPr lang="en-CA" dirty="0"/>
          </a:p>
          <a:p>
            <a:r>
              <a:rPr lang="en-CA" dirty="0"/>
              <a:t>Notice what is </a:t>
            </a:r>
            <a:r>
              <a:rPr lang="en-CA" dirty="0">
                <a:solidFill>
                  <a:srgbClr val="FF0000"/>
                </a:solidFill>
              </a:rPr>
              <a:t>included</a:t>
            </a:r>
            <a:r>
              <a:rPr lang="en-CA" dirty="0"/>
              <a:t> and what is </a:t>
            </a:r>
            <a:r>
              <a:rPr lang="en-CA" dirty="0">
                <a:solidFill>
                  <a:srgbClr val="FF0000"/>
                </a:solidFill>
              </a:rPr>
              <a:t>excluded</a:t>
            </a:r>
            <a:r>
              <a:rPr lang="en-CA" dirty="0"/>
              <a:t>.</a:t>
            </a:r>
          </a:p>
          <a:p>
            <a:pPr lvl="1"/>
            <a:r>
              <a:rPr lang="en-CA" dirty="0"/>
              <a:t>Guessing “2 or less” we include x = 2.  </a:t>
            </a:r>
          </a:p>
          <a:p>
            <a:pPr lvl="1"/>
            <a:r>
              <a:rPr lang="en-CA" dirty="0"/>
              <a:t>Guessing “less than 2” we exclude x = 2.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20272" y="1196752"/>
            <a:ext cx="1944216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dirty="0"/>
              <a:t>Calculation from the example :</a:t>
            </a:r>
          </a:p>
          <a:p>
            <a:pPr marL="0" lvl="1"/>
            <a:r>
              <a:rPr lang="en-CA" sz="2400" dirty="0"/>
              <a:t>x=0, p = .316 x=1,  p = .422 x=2, p = .211</a:t>
            </a:r>
          </a:p>
          <a:p>
            <a:pPr marL="0" lvl="1"/>
            <a:r>
              <a:rPr lang="en-CA" sz="2400" dirty="0"/>
              <a:t>x=3, p = .047 x=4, p = .004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3123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6563072" cy="5199856"/>
          </a:xfrm>
        </p:spPr>
        <p:txBody>
          <a:bodyPr>
            <a:normAutofit lnSpcReduction="10000"/>
          </a:bodyPr>
          <a:lstStyle/>
          <a:p>
            <a:r>
              <a:rPr lang="en-CA" dirty="0">
                <a:solidFill>
                  <a:srgbClr val="FF0000"/>
                </a:solidFill>
              </a:rPr>
              <a:t>More</a:t>
            </a:r>
          </a:p>
          <a:p>
            <a:pPr lvl="1"/>
            <a:r>
              <a:rPr lang="en-CA" dirty="0"/>
              <a:t>What’s probability of guessing more than 2 questions correctly?</a:t>
            </a:r>
          </a:p>
          <a:p>
            <a:pPr lvl="2"/>
            <a:r>
              <a:rPr lang="en-CA" dirty="0"/>
              <a:t>Add x=3+ x=4 so (.047 + .004) = .051</a:t>
            </a:r>
          </a:p>
          <a:p>
            <a:pPr lvl="1"/>
            <a:r>
              <a:rPr lang="en-CA" dirty="0"/>
              <a:t>What’s probability of guessing 2 or more questions correctly?</a:t>
            </a:r>
          </a:p>
          <a:p>
            <a:pPr lvl="2"/>
            <a:r>
              <a:rPr lang="en-CA" dirty="0"/>
              <a:t>x=2 + x=3 + x=4 (.211 + .047 + .004) = .262</a:t>
            </a:r>
          </a:p>
          <a:p>
            <a:pPr marL="667512" lvl="2" indent="0">
              <a:buNone/>
            </a:pPr>
            <a:endParaRPr lang="en-CA" dirty="0"/>
          </a:p>
          <a:p>
            <a:pPr lvl="2"/>
            <a:endParaRPr lang="en-CA" dirty="0"/>
          </a:p>
          <a:p>
            <a:r>
              <a:rPr lang="en-CA" dirty="0"/>
              <a:t>Notice what is </a:t>
            </a:r>
            <a:r>
              <a:rPr lang="en-CA" dirty="0">
                <a:solidFill>
                  <a:srgbClr val="FF0000"/>
                </a:solidFill>
              </a:rPr>
              <a:t>included</a:t>
            </a:r>
            <a:r>
              <a:rPr lang="en-CA" dirty="0"/>
              <a:t> and what is </a:t>
            </a:r>
            <a:r>
              <a:rPr lang="en-CA" dirty="0">
                <a:solidFill>
                  <a:srgbClr val="FF0000"/>
                </a:solidFill>
              </a:rPr>
              <a:t>excluded</a:t>
            </a:r>
            <a:r>
              <a:rPr lang="en-CA" dirty="0"/>
              <a:t>.</a:t>
            </a:r>
          </a:p>
          <a:p>
            <a:pPr lvl="1"/>
            <a:r>
              <a:rPr lang="en-CA" dirty="0"/>
              <a:t>Guessing “2 or more” we include x = 2.  </a:t>
            </a:r>
          </a:p>
          <a:p>
            <a:pPr lvl="1"/>
            <a:r>
              <a:rPr lang="en-CA" dirty="0"/>
              <a:t>Guessing “ more than 2” we exclude x = 2.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20272" y="1196752"/>
            <a:ext cx="1944216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dirty="0"/>
              <a:t>Calculation from the example :</a:t>
            </a:r>
          </a:p>
          <a:p>
            <a:pPr marL="0" lvl="1"/>
            <a:r>
              <a:rPr lang="en-CA" sz="2400" dirty="0"/>
              <a:t>x=0, p = .316 x=1,  p = .422 x=2, p = .211</a:t>
            </a:r>
          </a:p>
          <a:p>
            <a:pPr marL="0" lvl="1"/>
            <a:r>
              <a:rPr lang="en-CA" sz="2400" dirty="0"/>
              <a:t>x=3, p = .047 x=4, p = .004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2938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6563072" cy="5199856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More</a:t>
            </a:r>
          </a:p>
          <a:p>
            <a:pPr lvl="1"/>
            <a:r>
              <a:rPr lang="en-CA" dirty="0"/>
              <a:t>What’s probability of guessing at least 1 question correctly? </a:t>
            </a:r>
          </a:p>
          <a:p>
            <a:pPr lvl="2"/>
            <a:r>
              <a:rPr lang="en-CA" dirty="0"/>
              <a:t>Add x=1 + x=2  + x=3 + x=4</a:t>
            </a:r>
          </a:p>
          <a:p>
            <a:pPr lvl="2"/>
            <a:r>
              <a:rPr lang="en-CA" dirty="0"/>
              <a:t>Note: ‘at least’ is a more-than question</a:t>
            </a:r>
          </a:p>
          <a:p>
            <a:pPr lvl="3"/>
            <a:r>
              <a:rPr lang="en-CA" dirty="0"/>
              <a:t>some students confuse ‘at least’ with ‘less-than’</a:t>
            </a:r>
          </a:p>
          <a:p>
            <a:pPr lvl="1"/>
            <a:r>
              <a:rPr lang="en-CA" dirty="0"/>
              <a:t>You can always save time with the complement rule</a:t>
            </a:r>
          </a:p>
          <a:p>
            <a:pPr lvl="2"/>
            <a:r>
              <a:rPr lang="en-CA" dirty="0"/>
              <a:t>Calculate x for the small group, and if you subtract that probability by 1, you will get the rest of the grouping for x. </a:t>
            </a:r>
          </a:p>
          <a:p>
            <a:pPr lvl="2"/>
            <a:r>
              <a:rPr lang="en-CA" dirty="0"/>
              <a:t>1-.316 =.684  is probability x=1 to 4 </a:t>
            </a:r>
          </a:p>
          <a:p>
            <a:pPr lvl="2"/>
            <a:r>
              <a:rPr lang="en-CA" dirty="0"/>
              <a:t>Double-check .422+.211+.047+.004 = .684</a:t>
            </a:r>
          </a:p>
          <a:p>
            <a:pPr lvl="1"/>
            <a:endParaRPr lang="en-CA" dirty="0"/>
          </a:p>
          <a:p>
            <a:pPr lvl="2"/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20272" y="1196752"/>
            <a:ext cx="1944216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dirty="0"/>
              <a:t>Calculation from the example :</a:t>
            </a:r>
          </a:p>
          <a:p>
            <a:pPr marL="0" lvl="1"/>
            <a:r>
              <a:rPr lang="en-CA" sz="2400" dirty="0"/>
              <a:t>x=0, p = .316 x=1,  p = .422 x=2, p = .211</a:t>
            </a:r>
          </a:p>
          <a:p>
            <a:pPr marL="0" lvl="1"/>
            <a:r>
              <a:rPr lang="en-CA" sz="2400" dirty="0"/>
              <a:t>x=3, p = .047 x=4, p = .004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7342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6563072" cy="5199856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</a:t>
            </a:r>
          </a:p>
          <a:p>
            <a:pPr lvl="1"/>
            <a:r>
              <a:rPr lang="en-CA" dirty="0"/>
              <a:t>What’s probability of guessing between 2 and 4 (inclusive) questions correctly?</a:t>
            </a:r>
          </a:p>
          <a:p>
            <a:pPr lvl="2"/>
            <a:r>
              <a:rPr lang="en-CA" dirty="0"/>
              <a:t>We are told to include x=4</a:t>
            </a:r>
          </a:p>
          <a:p>
            <a:pPr lvl="2"/>
            <a:r>
              <a:rPr lang="en-CA" dirty="0"/>
              <a:t>So we want x=2, 3 and 4 so .211+ +.047 + .004 = </a:t>
            </a:r>
          </a:p>
          <a:p>
            <a:pPr lvl="1"/>
            <a:r>
              <a:rPr lang="en-CA" dirty="0"/>
              <a:t>What’s probability of guessing between 1 and  4 question correctly?</a:t>
            </a:r>
          </a:p>
          <a:p>
            <a:pPr lvl="2"/>
            <a:r>
              <a:rPr lang="en-CA" dirty="0"/>
              <a:t>Assuming x=4 is inclusive, we want x=1+2+3+4</a:t>
            </a:r>
          </a:p>
          <a:p>
            <a:pPr lvl="2"/>
            <a:r>
              <a:rPr lang="en-CA" dirty="0"/>
              <a:t>x between 1 and 4 = .422+.211+.047+.004 = .684</a:t>
            </a:r>
          </a:p>
          <a:p>
            <a:pPr marL="667512" lvl="2" indent="0">
              <a:buNone/>
            </a:pPr>
            <a:endParaRPr lang="en-CA" dirty="0"/>
          </a:p>
          <a:p>
            <a:pPr lvl="2"/>
            <a:endParaRPr lang="en-CA" dirty="0"/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20272" y="1196752"/>
            <a:ext cx="1944216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CA" dirty="0"/>
              <a:t>Calculation from the example :</a:t>
            </a:r>
          </a:p>
          <a:p>
            <a:pPr marL="0" lvl="1"/>
            <a:r>
              <a:rPr lang="en-CA" sz="2400" dirty="0"/>
              <a:t>x=0, p = .316 x=1,  p = .422 x=2, p = .211</a:t>
            </a:r>
          </a:p>
          <a:p>
            <a:pPr marL="0" lvl="1"/>
            <a:r>
              <a:rPr lang="en-CA" sz="2400" dirty="0"/>
              <a:t>x=3, p = .047 x=4, p = .004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99053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 need to practice as many of the ways of asking for binomials can be confusing until you’ve done a few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At least 4,  </a:t>
            </a:r>
          </a:p>
          <a:p>
            <a:pPr lvl="1"/>
            <a:r>
              <a:rPr lang="en-US" dirty="0"/>
              <a:t>Not less than 4</a:t>
            </a:r>
          </a:p>
          <a:p>
            <a:pPr lvl="1"/>
            <a:r>
              <a:rPr lang="en-US" dirty="0"/>
              <a:t>Greater than 4</a:t>
            </a:r>
          </a:p>
          <a:p>
            <a:pPr lvl="1"/>
            <a:r>
              <a:rPr lang="en-US" dirty="0"/>
              <a:t>None</a:t>
            </a:r>
          </a:p>
          <a:p>
            <a:pPr lvl="1"/>
            <a:r>
              <a:rPr lang="en-US" dirty="0"/>
              <a:t>No more than 2</a:t>
            </a:r>
          </a:p>
          <a:p>
            <a:pPr lvl="1"/>
            <a:endParaRPr lang="en-US" dirty="0"/>
          </a:p>
          <a:p>
            <a:r>
              <a:rPr lang="en-US" dirty="0"/>
              <a:t>Binomials can take a long time with high numbers of trials, so use the complement rule to avoid excessive work.</a:t>
            </a:r>
          </a:p>
          <a:p>
            <a:pPr lvl="1"/>
            <a:r>
              <a:rPr lang="en-US" dirty="0"/>
              <a:t>If trials are 30, probability is .5 per trial, what is the  probability of less than 29 successes?   </a:t>
            </a:r>
          </a:p>
          <a:p>
            <a:pPr lvl="2"/>
            <a:r>
              <a:rPr lang="en-US" dirty="0"/>
              <a:t>Calculate x=30 and 29, add them, then subtract 1 to get x=0 to 28</a:t>
            </a:r>
          </a:p>
          <a:p>
            <a:pPr lvl="2"/>
            <a:r>
              <a:rPr lang="en-US" dirty="0"/>
              <a:t>Or, in 3 hours calculate each value from x=0 to x=28 and add them. 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190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2194</TotalTime>
  <Words>1560</Words>
  <Application>Microsoft Office PowerPoint</Application>
  <PresentationFormat>On-screen Show (4:3)</PresentationFormat>
  <Paragraphs>167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Binomials</vt:lpstr>
      <vt:lpstr>Binomial probabilities</vt:lpstr>
      <vt:lpstr>Conditions for binomials</vt:lpstr>
      <vt:lpstr>Don’t forget zero</vt:lpstr>
      <vt:lpstr>Formula</vt:lpstr>
      <vt:lpstr>How to calculate</vt:lpstr>
      <vt:lpstr>PowerPoint Presentation</vt:lpstr>
      <vt:lpstr>Sample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212</cp:revision>
  <dcterms:created xsi:type="dcterms:W3CDTF">2011-06-04T14:50:34Z</dcterms:created>
  <dcterms:modified xsi:type="dcterms:W3CDTF">2020-04-18T15:10:04Z</dcterms:modified>
</cp:coreProperties>
</file>