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20"/>
  </p:notesMasterIdLst>
  <p:sldIdLst>
    <p:sldId id="256" r:id="rId4"/>
    <p:sldId id="262" r:id="rId5"/>
    <p:sldId id="263" r:id="rId6"/>
    <p:sldId id="264" r:id="rId7"/>
    <p:sldId id="265" r:id="rId8"/>
    <p:sldId id="266" r:id="rId9"/>
    <p:sldId id="277" r:id="rId10"/>
    <p:sldId id="278" r:id="rId11"/>
    <p:sldId id="267" r:id="rId12"/>
    <p:sldId id="268" r:id="rId13"/>
    <p:sldId id="270" r:id="rId14"/>
    <p:sldId id="275" r:id="rId15"/>
    <p:sldId id="271" r:id="rId16"/>
    <p:sldId id="276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Binomials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GrowingKnowing.com   © 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en-CA" dirty="0"/>
              <a:t>Binomial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/>
          </a:bodyPr>
          <a:lstStyle/>
          <a:p>
            <a:r>
              <a:rPr lang="en-CA" dirty="0"/>
              <a:t>Your choice is between success and failure</a:t>
            </a:r>
          </a:p>
          <a:p>
            <a:pPr lvl="1"/>
            <a:r>
              <a:rPr lang="en-CA" dirty="0"/>
              <a:t>You toss a coin and want it to come up tails</a:t>
            </a:r>
          </a:p>
          <a:p>
            <a:pPr lvl="2"/>
            <a:r>
              <a:rPr lang="en-CA" dirty="0"/>
              <a:t>Tails is success, heads is failure</a:t>
            </a:r>
          </a:p>
          <a:p>
            <a:r>
              <a:rPr lang="en-CA" dirty="0"/>
              <a:t>Although you have only 2 conditions: success or failure, it does not mean you are restricted to 2 events</a:t>
            </a:r>
          </a:p>
          <a:p>
            <a:pPr lvl="1"/>
            <a:r>
              <a:rPr lang="en-CA" dirty="0"/>
              <a:t>Example: Success is more than a million dollars before I’m 30</a:t>
            </a:r>
          </a:p>
          <a:p>
            <a:pPr lvl="2"/>
            <a:r>
              <a:rPr lang="en-CA" dirty="0"/>
              <a:t>Clearly there are many amounts of money over 1 million that would qualify as success</a:t>
            </a:r>
          </a:p>
          <a:p>
            <a:r>
              <a:rPr lang="en-CA" dirty="0"/>
              <a:t>Success could be a negative event if that is what you want</a:t>
            </a:r>
          </a:p>
          <a:p>
            <a:pPr lvl="2"/>
            <a:r>
              <a:rPr lang="en-CA" dirty="0"/>
              <a:t>Success for a student is find an error in the professor’s calculations</a:t>
            </a:r>
          </a:p>
          <a:p>
            <a:pPr lvl="2"/>
            <a:r>
              <a:rPr lang="en-CA" dirty="0"/>
              <a:t>If I am looking for errors, then I defined “success” as any event in which I find an error. </a:t>
            </a:r>
          </a:p>
          <a:p>
            <a:pPr lvl="2"/>
            <a:endParaRPr lang="en-CA" dirty="0"/>
          </a:p>
          <a:p>
            <a:pPr marL="667512" lvl="2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Conditions for binomials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The outcome must be success or failure</a:t>
            </a:r>
          </a:p>
          <a:p>
            <a:pPr lvl="1"/>
            <a:r>
              <a:rPr lang="en-CA" dirty="0"/>
              <a:t>Mutually exclusive</a:t>
            </a:r>
          </a:p>
          <a:p>
            <a:r>
              <a:rPr lang="en-CA" dirty="0"/>
              <a:t>The probability of the event must be the same in every trial</a:t>
            </a:r>
          </a:p>
          <a:p>
            <a:r>
              <a:rPr lang="en-CA" dirty="0"/>
              <a:t>The outcome of one trial does not affect another trial.</a:t>
            </a:r>
          </a:p>
          <a:p>
            <a:pPr lvl="1"/>
            <a:r>
              <a:rPr lang="en-CA" dirty="0"/>
              <a:t>In other words, trials are independent</a:t>
            </a:r>
          </a:p>
          <a:p>
            <a:pPr lvl="1"/>
            <a:endParaRPr lang="en-CA" dirty="0"/>
          </a:p>
          <a:p>
            <a:pPr lvl="1"/>
            <a:r>
              <a:rPr lang="en-CA" dirty="0"/>
              <a:t>If we take a coin toss, and you want tails for success.</a:t>
            </a:r>
          </a:p>
          <a:p>
            <a:pPr lvl="2"/>
            <a:r>
              <a:rPr lang="en-CA" dirty="0"/>
              <a:t>Success is tails, failure is heads</a:t>
            </a:r>
          </a:p>
          <a:p>
            <a:pPr lvl="1"/>
            <a:r>
              <a:rPr lang="en-CA" dirty="0"/>
              <a:t>Probability on every coin toss is 50% chance of tails</a:t>
            </a:r>
          </a:p>
          <a:p>
            <a:pPr lvl="1"/>
            <a:r>
              <a:rPr lang="en-CA" dirty="0"/>
              <a:t>It does not matter if a previous coin toss was heads or tails, chance of tails is still  50%  for the next toss. Independent.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6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Don’t forget zero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Would you like to clean my car or clean my shoes?</a:t>
            </a:r>
          </a:p>
          <a:p>
            <a:pPr lvl="1"/>
            <a:r>
              <a:rPr lang="en-CA" dirty="0"/>
              <a:t>Don’t forget zero as an option</a:t>
            </a:r>
          </a:p>
          <a:p>
            <a:pPr lvl="1"/>
            <a:r>
              <a:rPr lang="en-CA" dirty="0"/>
              <a:t>There are 3 possible outcomes: clean car, shoes, or nothing.</a:t>
            </a:r>
          </a:p>
          <a:p>
            <a:r>
              <a:rPr lang="en-CA" dirty="0"/>
              <a:t>If I toss a coin 3 times, what is the sample space?</a:t>
            </a:r>
          </a:p>
          <a:p>
            <a:pPr lvl="1"/>
            <a:r>
              <a:rPr lang="en-CA" dirty="0"/>
              <a:t>A sample space lists all the possible outcomes </a:t>
            </a:r>
          </a:p>
          <a:p>
            <a:pPr lvl="1"/>
            <a:r>
              <a:rPr lang="en-CA" dirty="0"/>
              <a:t>You could get tails on every toss of 3 (TTT).</a:t>
            </a:r>
          </a:p>
          <a:p>
            <a:pPr lvl="1"/>
            <a:r>
              <a:rPr lang="en-CA" dirty="0"/>
              <a:t>You could get tails twice and heads once (TTH)</a:t>
            </a:r>
          </a:p>
          <a:p>
            <a:pPr lvl="1"/>
            <a:r>
              <a:rPr lang="en-CA" dirty="0"/>
              <a:t>You could get tails once, and heads twice (THH)</a:t>
            </a:r>
          </a:p>
          <a:p>
            <a:pPr lvl="1"/>
            <a:r>
              <a:rPr lang="en-CA" dirty="0"/>
              <a:t>Did I miss anything?</a:t>
            </a:r>
          </a:p>
          <a:p>
            <a:pPr lvl="2"/>
            <a:r>
              <a:rPr lang="en-CA" dirty="0"/>
              <a:t>Do not forget you may get tails zero in 3 tries. (HHH)</a:t>
            </a:r>
          </a:p>
          <a:p>
            <a:r>
              <a:rPr lang="en-CA" dirty="0"/>
              <a:t>So the sample space is 3T 2T, 1T, and always include 0T</a:t>
            </a:r>
          </a:p>
          <a:p>
            <a:endParaRPr lang="en-CA" dirty="0"/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74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Excel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=BINOM.DIST(successes, trials, probability, cumulative)</a:t>
            </a:r>
          </a:p>
          <a:p>
            <a:pPr lvl="1"/>
            <a:r>
              <a:rPr lang="en-CA" dirty="0"/>
              <a:t>Number of successes you want to measure</a:t>
            </a:r>
          </a:p>
          <a:p>
            <a:pPr lvl="1"/>
            <a:r>
              <a:rPr lang="en-CA" dirty="0"/>
              <a:t>Number of trials (how many times you try)</a:t>
            </a:r>
          </a:p>
          <a:p>
            <a:pPr lvl="1"/>
            <a:r>
              <a:rPr lang="en-CA" dirty="0"/>
              <a:t>Probability of each trial </a:t>
            </a:r>
          </a:p>
          <a:p>
            <a:pPr lvl="1"/>
            <a:r>
              <a:rPr lang="en-CA" dirty="0"/>
              <a:t>Cumulative is 0 for false, or 1 for true</a:t>
            </a:r>
          </a:p>
          <a:p>
            <a:pPr lvl="1"/>
            <a:endParaRPr lang="en-CA" dirty="0"/>
          </a:p>
          <a:p>
            <a:r>
              <a:rPr lang="en-CA" dirty="0"/>
              <a:t>If you are doing a less-than, more-than, or between question, cumulative = 1 or TRUE</a:t>
            </a:r>
          </a:p>
          <a:p>
            <a:pPr lvl="1"/>
            <a:r>
              <a:rPr lang="en-CA" dirty="0"/>
              <a:t>Otherwise cumulative = 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412992"/>
            <a:ext cx="3352800" cy="30848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GrowingKnowing.com   ©  2020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to calculate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Let’s use an example to demonstrate.</a:t>
            </a:r>
          </a:p>
          <a:p>
            <a:r>
              <a:rPr lang="en-CA" dirty="0"/>
              <a:t>You are taking a multiple choice quiz with 4 questions. If you guess every question, what’s probability you guess 3 questions correctly?   There are 4 choices for each question and 1 choice out of 4 is correct.  </a:t>
            </a:r>
          </a:p>
          <a:p>
            <a:pPr lvl="1"/>
            <a:r>
              <a:rPr lang="en-CA" dirty="0"/>
              <a:t>Probability (p) to guess a question correctly is ¼ = .25</a:t>
            </a:r>
          </a:p>
          <a:p>
            <a:pPr lvl="1"/>
            <a:r>
              <a:rPr lang="en-CA" dirty="0"/>
              <a:t>n is 4 because we have 4 trials. (questions on the quiz)</a:t>
            </a:r>
          </a:p>
          <a:p>
            <a:pPr lvl="1"/>
            <a:r>
              <a:rPr lang="en-CA" dirty="0"/>
              <a:t>x is 3, you are asked the probability of guessing 3 successfully.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29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CA" sz="3600" dirty="0"/>
              <a:t>P(x) = </a:t>
            </a:r>
            <a:r>
              <a:rPr lang="en-CA" sz="3600" baseline="-25000" dirty="0" err="1"/>
              <a:t>n</a:t>
            </a:r>
            <a:r>
              <a:rPr lang="en-CA" sz="3600" dirty="0" err="1"/>
              <a:t>C</a:t>
            </a:r>
            <a:r>
              <a:rPr lang="en-CA" sz="3600" baseline="-25000" dirty="0" err="1"/>
              <a:t>x</a:t>
            </a:r>
            <a:r>
              <a:rPr lang="en-CA" sz="3600" dirty="0" err="1"/>
              <a:t>p</a:t>
            </a:r>
            <a:r>
              <a:rPr lang="en-CA" sz="3600" baseline="30000" dirty="0" err="1"/>
              <a:t>x</a:t>
            </a:r>
            <a:r>
              <a:rPr lang="en-CA" sz="3600" dirty="0"/>
              <a:t>(1-p)</a:t>
            </a:r>
            <a:r>
              <a:rPr lang="en-CA" sz="3600" baseline="30000" dirty="0"/>
              <a:t>(n-x)</a:t>
            </a:r>
            <a:r>
              <a:rPr lang="en-CA" sz="3600" dirty="0"/>
              <a:t> </a:t>
            </a:r>
          </a:p>
          <a:p>
            <a:pPr marL="0" indent="0" algn="ctr">
              <a:buNone/>
            </a:pPr>
            <a:endParaRPr lang="en-CA" sz="3600" dirty="0"/>
          </a:p>
          <a:p>
            <a:r>
              <a:rPr lang="en-CA" dirty="0"/>
              <a:t>n is the number of trials. </a:t>
            </a:r>
          </a:p>
          <a:p>
            <a:pPr lvl="1"/>
            <a:r>
              <a:rPr lang="en-CA" dirty="0"/>
              <a:t>How often you tried to find a success event</a:t>
            </a:r>
          </a:p>
          <a:p>
            <a:r>
              <a:rPr lang="en-CA" dirty="0"/>
              <a:t>x is the number of successes you want</a:t>
            </a:r>
          </a:p>
          <a:p>
            <a:r>
              <a:rPr lang="en-CA" dirty="0"/>
              <a:t>p is the probability of success in each trial</a:t>
            </a:r>
          </a:p>
          <a:p>
            <a:endParaRPr lang="en-CA" dirty="0"/>
          </a:p>
          <a:p>
            <a:r>
              <a:rPr lang="en-CA" dirty="0"/>
              <a:t>Remember that </a:t>
            </a:r>
            <a:r>
              <a:rPr lang="en-CA" baseline="-25000" dirty="0" err="1"/>
              <a:t>n</a:t>
            </a:r>
            <a:r>
              <a:rPr lang="en-CA" dirty="0" err="1"/>
              <a:t>C</a:t>
            </a:r>
            <a:r>
              <a:rPr lang="en-CA" baseline="-25000" dirty="0" err="1"/>
              <a:t>x</a:t>
            </a:r>
            <a:r>
              <a:rPr lang="en-CA" dirty="0"/>
              <a:t> is the combination formula</a:t>
            </a:r>
          </a:p>
          <a:p>
            <a:pPr lvl="1"/>
            <a:r>
              <a:rPr lang="en-CA" dirty="0"/>
              <a:t>many calculators give </a:t>
            </a:r>
            <a:r>
              <a:rPr lang="en-CA" dirty="0" err="1"/>
              <a:t>nCx</a:t>
            </a:r>
            <a:r>
              <a:rPr lang="en-CA" dirty="0"/>
              <a:t>  with the push of a button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32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363272" cy="5343872"/>
          </a:xfrm>
        </p:spPr>
        <p:txBody>
          <a:bodyPr>
            <a:normAutofit/>
          </a:bodyPr>
          <a:lstStyle/>
          <a:p>
            <a:r>
              <a:rPr lang="en-CA" sz="2800" dirty="0"/>
              <a:t>Formulas  is</a:t>
            </a:r>
            <a:r>
              <a:rPr lang="en-CA" sz="2800" baseline="-25000" dirty="0"/>
              <a:t>   </a:t>
            </a:r>
            <a:r>
              <a:rPr lang="en-CA" sz="2800" baseline="-25000" dirty="0" err="1"/>
              <a:t>n</a:t>
            </a:r>
            <a:r>
              <a:rPr lang="en-CA" sz="2800" dirty="0" err="1"/>
              <a:t>C</a:t>
            </a:r>
            <a:r>
              <a:rPr lang="en-CA" sz="2800" baseline="-25000" dirty="0" err="1"/>
              <a:t>x</a:t>
            </a:r>
            <a:r>
              <a:rPr lang="en-CA" sz="2800" dirty="0" err="1"/>
              <a:t>p</a:t>
            </a:r>
            <a:r>
              <a:rPr lang="en-CA" sz="2800" baseline="30000" dirty="0" err="1"/>
              <a:t>x</a:t>
            </a:r>
            <a:r>
              <a:rPr lang="en-CA" sz="2800" dirty="0"/>
              <a:t>(1-p)</a:t>
            </a:r>
            <a:r>
              <a:rPr lang="en-CA" sz="2800" baseline="30000" dirty="0"/>
              <a:t>(n-x)</a:t>
            </a:r>
            <a:endParaRPr lang="en-CA" dirty="0"/>
          </a:p>
          <a:p>
            <a:r>
              <a:rPr lang="en-CA" dirty="0"/>
              <a:t>From the last example: n=4, p=.25, x = 3</a:t>
            </a:r>
          </a:p>
          <a:p>
            <a:endParaRPr lang="en-CA" dirty="0"/>
          </a:p>
          <a:p>
            <a:r>
              <a:rPr lang="en-CA" dirty="0"/>
              <a:t>x=0  </a:t>
            </a:r>
            <a:r>
              <a:rPr lang="en-CA" sz="2400" baseline="-25000" dirty="0"/>
              <a:t>4</a:t>
            </a:r>
            <a:r>
              <a:rPr lang="en-CA" sz="2400" dirty="0"/>
              <a:t>C</a:t>
            </a:r>
            <a:r>
              <a:rPr lang="en-CA" sz="2400" baseline="-25000" dirty="0"/>
              <a:t>0</a:t>
            </a:r>
            <a:r>
              <a:rPr lang="en-CA" sz="2400" dirty="0"/>
              <a:t>p</a:t>
            </a:r>
            <a:r>
              <a:rPr lang="en-CA" sz="2400" baseline="30000" dirty="0"/>
              <a:t>0</a:t>
            </a:r>
            <a:r>
              <a:rPr lang="en-CA" sz="2400" dirty="0"/>
              <a:t>(1-p)</a:t>
            </a:r>
            <a:r>
              <a:rPr lang="en-CA" sz="2400" baseline="30000" dirty="0"/>
              <a:t>(4-0)  </a:t>
            </a:r>
            <a:r>
              <a:rPr lang="en-CA" sz="2400" dirty="0"/>
              <a:t>= 1 (.25</a:t>
            </a:r>
            <a:r>
              <a:rPr lang="en-CA" sz="2400" baseline="30000" dirty="0"/>
              <a:t>0 </a:t>
            </a:r>
            <a:r>
              <a:rPr lang="en-CA" sz="2400" dirty="0"/>
              <a:t>(1-.25)</a:t>
            </a:r>
            <a:r>
              <a:rPr lang="en-CA" sz="2400" baseline="30000" dirty="0"/>
              <a:t>4</a:t>
            </a:r>
            <a:r>
              <a:rPr lang="en-CA" sz="2400" dirty="0"/>
              <a:t> = 1(.75)</a:t>
            </a:r>
            <a:r>
              <a:rPr lang="en-CA" sz="2400" baseline="30000" dirty="0"/>
              <a:t> 4    </a:t>
            </a:r>
            <a:r>
              <a:rPr lang="en-CA" sz="2400" dirty="0"/>
              <a:t>    = .31640625</a:t>
            </a:r>
          </a:p>
          <a:p>
            <a:r>
              <a:rPr lang="en-CA" dirty="0"/>
              <a:t>x=1   </a:t>
            </a:r>
            <a:r>
              <a:rPr lang="en-CA" sz="2800" baseline="-25000" dirty="0"/>
              <a:t>4</a:t>
            </a:r>
            <a:r>
              <a:rPr lang="en-CA" sz="2800" dirty="0"/>
              <a:t>C</a:t>
            </a:r>
            <a:r>
              <a:rPr lang="en-CA" sz="2800" baseline="-25000" dirty="0"/>
              <a:t>1</a:t>
            </a:r>
            <a:r>
              <a:rPr lang="en-CA" sz="2800" dirty="0"/>
              <a:t>p</a:t>
            </a:r>
            <a:r>
              <a:rPr lang="en-CA" sz="2800" baseline="30000" dirty="0"/>
              <a:t>1</a:t>
            </a:r>
            <a:r>
              <a:rPr lang="en-CA" sz="2800" dirty="0"/>
              <a:t>(1-p)</a:t>
            </a:r>
            <a:r>
              <a:rPr lang="en-CA" sz="2800" baseline="30000" dirty="0"/>
              <a:t>(4-1) </a:t>
            </a:r>
            <a:r>
              <a:rPr lang="en-CA" sz="2400" dirty="0"/>
              <a:t>= 4(.25</a:t>
            </a:r>
            <a:r>
              <a:rPr lang="en-CA" sz="2400" baseline="30000" dirty="0"/>
              <a:t>1 </a:t>
            </a:r>
            <a:r>
              <a:rPr lang="en-CA" sz="2400" dirty="0"/>
              <a:t>(1-.25)</a:t>
            </a:r>
            <a:r>
              <a:rPr lang="en-CA" sz="2400" baseline="30000" dirty="0"/>
              <a:t>4-1</a:t>
            </a:r>
            <a:r>
              <a:rPr lang="en-CA" sz="2400" dirty="0"/>
              <a:t> = 1(.75)</a:t>
            </a:r>
            <a:r>
              <a:rPr lang="en-CA" sz="2400" baseline="30000" dirty="0"/>
              <a:t> 3</a:t>
            </a:r>
            <a:r>
              <a:rPr lang="en-CA" sz="2400" dirty="0"/>
              <a:t>     = .421875 </a:t>
            </a:r>
          </a:p>
          <a:p>
            <a:r>
              <a:rPr lang="en-CA" dirty="0"/>
              <a:t>x=2  </a:t>
            </a:r>
            <a:r>
              <a:rPr lang="en-CA" sz="2000" baseline="-25000" dirty="0"/>
              <a:t>4</a:t>
            </a:r>
            <a:r>
              <a:rPr lang="en-CA" sz="2000" dirty="0"/>
              <a:t>C</a:t>
            </a:r>
            <a:r>
              <a:rPr lang="en-CA" sz="2000" baseline="-25000" dirty="0"/>
              <a:t>2</a:t>
            </a:r>
            <a:r>
              <a:rPr lang="en-CA" sz="2000" dirty="0"/>
              <a:t>p</a:t>
            </a:r>
            <a:r>
              <a:rPr lang="en-CA" sz="2000" baseline="30000" dirty="0"/>
              <a:t>2</a:t>
            </a:r>
            <a:r>
              <a:rPr lang="en-CA" sz="2000" dirty="0"/>
              <a:t>(1-p)</a:t>
            </a:r>
            <a:r>
              <a:rPr lang="en-CA" sz="2000" baseline="30000" dirty="0"/>
              <a:t>(4-2) </a:t>
            </a:r>
            <a:r>
              <a:rPr lang="en-CA" sz="2000" dirty="0"/>
              <a:t>= </a:t>
            </a:r>
            <a:r>
              <a:rPr lang="en-CA" sz="2400" dirty="0"/>
              <a:t>6(.25</a:t>
            </a:r>
            <a:r>
              <a:rPr lang="en-CA" sz="2400" baseline="30000" dirty="0"/>
              <a:t>2 </a:t>
            </a:r>
            <a:r>
              <a:rPr lang="en-CA" sz="2400" dirty="0"/>
              <a:t>(.75)</a:t>
            </a:r>
            <a:r>
              <a:rPr lang="en-CA" sz="2400" baseline="30000" dirty="0"/>
              <a:t>4-2</a:t>
            </a:r>
            <a:r>
              <a:rPr lang="en-CA" sz="2400" dirty="0"/>
              <a:t> =6(.0625(.5625) = .2109375 </a:t>
            </a:r>
            <a:endParaRPr lang="en-CA" sz="2000" dirty="0"/>
          </a:p>
          <a:p>
            <a:r>
              <a:rPr lang="en-CA" sz="2400" dirty="0">
                <a:solidFill>
                  <a:srgbClr val="FF0000"/>
                </a:solidFill>
              </a:rPr>
              <a:t>x=3  </a:t>
            </a:r>
            <a:r>
              <a:rPr lang="en-CA" sz="2800" baseline="-25000" dirty="0">
                <a:solidFill>
                  <a:srgbClr val="FF0000"/>
                </a:solidFill>
              </a:rPr>
              <a:t>4</a:t>
            </a:r>
            <a:r>
              <a:rPr lang="en-CA" sz="2800" dirty="0">
                <a:solidFill>
                  <a:srgbClr val="FF0000"/>
                </a:solidFill>
              </a:rPr>
              <a:t>C</a:t>
            </a:r>
            <a:r>
              <a:rPr lang="en-CA" sz="2800" baseline="-25000" dirty="0">
                <a:solidFill>
                  <a:srgbClr val="FF0000"/>
                </a:solidFill>
              </a:rPr>
              <a:t>3</a:t>
            </a:r>
            <a:r>
              <a:rPr lang="en-CA" sz="2800" dirty="0">
                <a:solidFill>
                  <a:srgbClr val="FF0000"/>
                </a:solidFill>
              </a:rPr>
              <a:t>p</a:t>
            </a:r>
            <a:r>
              <a:rPr lang="en-CA" sz="2800" baseline="30000" dirty="0">
                <a:solidFill>
                  <a:srgbClr val="FF0000"/>
                </a:solidFill>
              </a:rPr>
              <a:t>3</a:t>
            </a:r>
            <a:r>
              <a:rPr lang="en-CA" sz="2800" dirty="0">
                <a:solidFill>
                  <a:srgbClr val="FF0000"/>
                </a:solidFill>
              </a:rPr>
              <a:t>(1-p)</a:t>
            </a:r>
            <a:r>
              <a:rPr lang="en-CA" sz="2800" baseline="30000" dirty="0">
                <a:solidFill>
                  <a:srgbClr val="FF0000"/>
                </a:solidFill>
              </a:rPr>
              <a:t>(4-3) </a:t>
            </a:r>
            <a:r>
              <a:rPr lang="en-CA" sz="2400" dirty="0">
                <a:solidFill>
                  <a:srgbClr val="FF0000"/>
                </a:solidFill>
              </a:rPr>
              <a:t>= 4(.25</a:t>
            </a:r>
            <a:r>
              <a:rPr lang="en-CA" sz="2400" baseline="30000" dirty="0">
                <a:solidFill>
                  <a:srgbClr val="FF0000"/>
                </a:solidFill>
              </a:rPr>
              <a:t>3 </a:t>
            </a:r>
            <a:r>
              <a:rPr lang="en-CA" sz="2400" dirty="0">
                <a:solidFill>
                  <a:srgbClr val="FF0000"/>
                </a:solidFill>
              </a:rPr>
              <a:t>(.75)</a:t>
            </a:r>
            <a:r>
              <a:rPr lang="en-CA" sz="2400" baseline="30000" dirty="0">
                <a:solidFill>
                  <a:srgbClr val="FF0000"/>
                </a:solidFill>
              </a:rPr>
              <a:t>1</a:t>
            </a:r>
            <a:r>
              <a:rPr lang="en-CA" sz="2400" dirty="0">
                <a:solidFill>
                  <a:srgbClr val="FF0000"/>
                </a:solidFill>
              </a:rPr>
              <a:t> = .0625(.75)</a:t>
            </a:r>
            <a:r>
              <a:rPr lang="en-CA" sz="2400" baseline="30000" dirty="0">
                <a:solidFill>
                  <a:srgbClr val="FF0000"/>
                </a:solidFill>
              </a:rPr>
              <a:t> 3</a:t>
            </a:r>
            <a:r>
              <a:rPr lang="en-CA" sz="2400" dirty="0">
                <a:solidFill>
                  <a:srgbClr val="FF0000"/>
                </a:solidFill>
              </a:rPr>
              <a:t>  = .046875</a:t>
            </a:r>
          </a:p>
          <a:p>
            <a:r>
              <a:rPr lang="en-CA" sz="2400" dirty="0"/>
              <a:t>x=4  </a:t>
            </a:r>
            <a:r>
              <a:rPr lang="en-CA" sz="2800" baseline="-25000" dirty="0"/>
              <a:t>4</a:t>
            </a:r>
            <a:r>
              <a:rPr lang="en-CA" sz="2800" dirty="0"/>
              <a:t>C</a:t>
            </a:r>
            <a:r>
              <a:rPr lang="en-CA" sz="2800" baseline="-25000" dirty="0"/>
              <a:t>4</a:t>
            </a:r>
            <a:r>
              <a:rPr lang="en-CA" sz="2800" dirty="0"/>
              <a:t>p</a:t>
            </a:r>
            <a:r>
              <a:rPr lang="en-CA" sz="2800" baseline="30000" dirty="0"/>
              <a:t>4</a:t>
            </a:r>
            <a:r>
              <a:rPr lang="en-CA" sz="2800" dirty="0"/>
              <a:t>(1-p)</a:t>
            </a:r>
            <a:r>
              <a:rPr lang="en-CA" sz="2800" baseline="30000" dirty="0"/>
              <a:t>(4-4) </a:t>
            </a:r>
            <a:r>
              <a:rPr lang="en-CA" sz="2400" dirty="0"/>
              <a:t>= 1(.25</a:t>
            </a:r>
            <a:r>
              <a:rPr lang="en-CA" sz="2400" baseline="30000" dirty="0"/>
              <a:t>4 </a:t>
            </a:r>
            <a:r>
              <a:rPr lang="en-CA" sz="2400" dirty="0"/>
              <a:t>(.75)</a:t>
            </a:r>
            <a:r>
              <a:rPr lang="en-CA" sz="2400" baseline="30000" dirty="0"/>
              <a:t>0</a:t>
            </a:r>
            <a:r>
              <a:rPr lang="en-CA" sz="2400" dirty="0"/>
              <a:t> = .003906(1)  = .003906</a:t>
            </a:r>
          </a:p>
          <a:p>
            <a:pPr marL="0" indent="0">
              <a:buNone/>
            </a:pPr>
            <a:endParaRPr lang="en-CA" sz="2400" dirty="0"/>
          </a:p>
          <a:p>
            <a:r>
              <a:rPr lang="en-CA" sz="2400" dirty="0"/>
              <a:t>Probability of guessing 3 successfully  (x=3) is .046875</a:t>
            </a:r>
          </a:p>
          <a:p>
            <a:endParaRPr lang="en-CA" sz="2400" dirty="0"/>
          </a:p>
          <a:p>
            <a:endParaRPr lang="en-CA" sz="2400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14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363272" cy="5343872"/>
          </a:xfrm>
        </p:spPr>
        <p:txBody>
          <a:bodyPr>
            <a:normAutofit lnSpcReduction="10000"/>
          </a:bodyPr>
          <a:lstStyle/>
          <a:p>
            <a:r>
              <a:rPr lang="en-CA" dirty="0"/>
              <a:t>Last example: trials=4, p=.25, what is the probability you guess 3 questions correctly?  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CA" sz="2200" dirty="0"/>
              <a:t>x is the number of questions guessed correctly</a:t>
            </a:r>
          </a:p>
          <a:p>
            <a:endParaRPr lang="en-CA" dirty="0"/>
          </a:p>
          <a:p>
            <a:r>
              <a:rPr lang="en-CA" dirty="0"/>
              <a:t>x=0  </a:t>
            </a:r>
            <a:r>
              <a:rPr lang="en-CA" sz="2400" dirty="0"/>
              <a:t>=</a:t>
            </a:r>
            <a:r>
              <a:rPr lang="en-CA" sz="2400" dirty="0" err="1"/>
              <a:t>binom.dist</a:t>
            </a:r>
            <a:r>
              <a:rPr lang="en-CA" sz="2400" dirty="0"/>
              <a:t>(0,4,.25,0)  =  .316406</a:t>
            </a:r>
          </a:p>
          <a:p>
            <a:pPr lvl="1"/>
            <a:r>
              <a:rPr lang="en-CA" sz="2200" dirty="0"/>
              <a:t>0 successes, 4 trials, .25 probability per trial, cumulate = false</a:t>
            </a:r>
          </a:p>
          <a:p>
            <a:pPr marL="393192" lvl="1" indent="0">
              <a:buNone/>
            </a:pPr>
            <a:endParaRPr lang="en-CA" sz="2200" dirty="0"/>
          </a:p>
          <a:p>
            <a:r>
              <a:rPr lang="en-CA" dirty="0"/>
              <a:t>x=1   </a:t>
            </a:r>
            <a:r>
              <a:rPr lang="en-CA" sz="2400" dirty="0"/>
              <a:t>=</a:t>
            </a:r>
            <a:r>
              <a:rPr lang="en-CA" sz="2400" dirty="0" err="1"/>
              <a:t>binom.dist</a:t>
            </a:r>
            <a:r>
              <a:rPr lang="en-CA" sz="2400" dirty="0"/>
              <a:t>(1,4,.25,0)  =  .421875 </a:t>
            </a:r>
          </a:p>
          <a:p>
            <a:r>
              <a:rPr lang="en-CA" dirty="0"/>
              <a:t>x=2  </a:t>
            </a:r>
            <a:r>
              <a:rPr lang="en-CA" sz="2400" dirty="0"/>
              <a:t>=</a:t>
            </a:r>
            <a:r>
              <a:rPr lang="en-CA" sz="2400" dirty="0" err="1"/>
              <a:t>binom.dist</a:t>
            </a:r>
            <a:r>
              <a:rPr lang="en-CA" sz="2400" dirty="0"/>
              <a:t>(2,4,.25,0)  =  .210938 </a:t>
            </a:r>
            <a:endParaRPr lang="en-CA" sz="2000" dirty="0"/>
          </a:p>
          <a:p>
            <a:r>
              <a:rPr lang="en-CA" sz="2400" dirty="0">
                <a:solidFill>
                  <a:srgbClr val="FF0000"/>
                </a:solidFill>
              </a:rPr>
              <a:t>x=3   </a:t>
            </a:r>
            <a:r>
              <a:rPr lang="en-CA" sz="2400" dirty="0"/>
              <a:t>=</a:t>
            </a:r>
            <a:r>
              <a:rPr lang="en-CA" sz="2400" dirty="0" err="1"/>
              <a:t>binom.dist</a:t>
            </a:r>
            <a:r>
              <a:rPr lang="en-CA" sz="2400" dirty="0"/>
              <a:t>(3,4,.25,0)  =</a:t>
            </a:r>
            <a:r>
              <a:rPr lang="en-CA" sz="2400" dirty="0">
                <a:solidFill>
                  <a:srgbClr val="FF0000"/>
                </a:solidFill>
              </a:rPr>
              <a:t> .046875</a:t>
            </a:r>
          </a:p>
          <a:p>
            <a:r>
              <a:rPr lang="en-CA" sz="2400" dirty="0"/>
              <a:t>x=4   =</a:t>
            </a:r>
            <a:r>
              <a:rPr lang="en-CA" sz="2400" dirty="0" err="1"/>
              <a:t>binom.dist</a:t>
            </a:r>
            <a:r>
              <a:rPr lang="en-CA" sz="2400" dirty="0"/>
              <a:t>(4,4,.25,0)  = .003906</a:t>
            </a:r>
          </a:p>
          <a:p>
            <a:pPr marL="0" indent="0">
              <a:buNone/>
            </a:pPr>
            <a:endParaRPr lang="en-CA" sz="2400" dirty="0"/>
          </a:p>
          <a:p>
            <a:r>
              <a:rPr lang="en-CA" sz="2400" dirty="0"/>
              <a:t>Probability of guessing 3 successfully  (x=3) is .046875</a:t>
            </a:r>
          </a:p>
          <a:p>
            <a:endParaRPr lang="en-CA" sz="2400" dirty="0"/>
          </a:p>
          <a:p>
            <a:endParaRPr lang="en-CA" sz="2400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18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r>
              <a:rPr lang="en-CA" dirty="0"/>
              <a:t>Sample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003232" cy="4551784"/>
          </a:xfrm>
        </p:spPr>
        <p:txBody>
          <a:bodyPr>
            <a:normAutofit lnSpcReduction="10000"/>
          </a:bodyPr>
          <a:lstStyle/>
          <a:p>
            <a:r>
              <a:rPr lang="en-CA" sz="2400" dirty="0"/>
              <a:t>Let’s use the findings from the last example to</a:t>
            </a:r>
          </a:p>
          <a:p>
            <a:pPr marL="0" indent="0">
              <a:buNone/>
            </a:pPr>
            <a:r>
              <a:rPr lang="en-CA" sz="2400" dirty="0"/>
              <a:t>    examine popular binomial questions. </a:t>
            </a:r>
          </a:p>
          <a:p>
            <a:pPr marL="0" indent="0">
              <a:buNone/>
            </a:pPr>
            <a:endParaRPr lang="en-CA" sz="2200" dirty="0"/>
          </a:p>
          <a:p>
            <a:r>
              <a:rPr lang="en-CA" dirty="0">
                <a:solidFill>
                  <a:srgbClr val="FF0000"/>
                </a:solidFill>
              </a:rPr>
              <a:t>Exact number of successes</a:t>
            </a:r>
          </a:p>
          <a:p>
            <a:pPr lvl="1"/>
            <a:r>
              <a:rPr lang="en-CA" dirty="0"/>
              <a:t>What’s probability of guessing 3 questions correctly?</a:t>
            </a:r>
          </a:p>
          <a:p>
            <a:pPr lvl="2"/>
            <a:r>
              <a:rPr lang="en-CA" sz="2000" dirty="0"/>
              <a:t>=</a:t>
            </a:r>
            <a:r>
              <a:rPr lang="en-CA" sz="2000" dirty="0" err="1"/>
              <a:t>binom.dist</a:t>
            </a:r>
            <a:r>
              <a:rPr lang="en-CA" sz="2000" dirty="0"/>
              <a:t>(3,4,.25,0)  </a:t>
            </a:r>
            <a:r>
              <a:rPr lang="en-CA" dirty="0"/>
              <a:t>= .047</a:t>
            </a:r>
          </a:p>
          <a:p>
            <a:pPr lvl="1"/>
            <a:r>
              <a:rPr lang="en-CA" dirty="0"/>
              <a:t>What’s probability of guessing 2 questions correctly?</a:t>
            </a:r>
          </a:p>
          <a:p>
            <a:pPr lvl="2"/>
            <a:r>
              <a:rPr lang="en-CA" sz="2000" dirty="0"/>
              <a:t>=</a:t>
            </a:r>
            <a:r>
              <a:rPr lang="en-CA" sz="2000" dirty="0" err="1"/>
              <a:t>binom.dist</a:t>
            </a:r>
            <a:r>
              <a:rPr lang="en-CA" sz="2000" dirty="0"/>
              <a:t>(2,4,.25,0) </a:t>
            </a:r>
            <a:r>
              <a:rPr lang="en-CA" dirty="0"/>
              <a:t>= .211</a:t>
            </a:r>
          </a:p>
          <a:p>
            <a:pPr lvl="1"/>
            <a:r>
              <a:rPr lang="en-CA" dirty="0"/>
              <a:t>What’s probability of guessing 0 questions correctly?</a:t>
            </a:r>
          </a:p>
          <a:p>
            <a:pPr lvl="2"/>
            <a:r>
              <a:rPr lang="en-CA" sz="2000" dirty="0"/>
              <a:t>=</a:t>
            </a:r>
            <a:r>
              <a:rPr lang="en-CA" sz="2000" dirty="0" err="1"/>
              <a:t>binom.dist</a:t>
            </a:r>
            <a:r>
              <a:rPr lang="en-CA" sz="2000" dirty="0"/>
              <a:t>(0,4,.25,0)  </a:t>
            </a:r>
            <a:r>
              <a:rPr lang="en-CA" dirty="0"/>
              <a:t>= .316</a:t>
            </a:r>
          </a:p>
          <a:p>
            <a:pPr lvl="2"/>
            <a:r>
              <a:rPr lang="en-CA" dirty="0"/>
              <a:t>So we have 32% chance we’d guess no questions correctly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025201" y="836712"/>
            <a:ext cx="1944216" cy="24929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CA" dirty="0"/>
              <a:t>Calculation from the example :</a:t>
            </a:r>
          </a:p>
          <a:p>
            <a:pPr marL="0" lvl="1"/>
            <a:r>
              <a:rPr lang="en-CA" sz="2400" dirty="0"/>
              <a:t>x=0, p = .316 x=1,  p = .422 x=2, p = .211</a:t>
            </a:r>
          </a:p>
          <a:p>
            <a:pPr marL="0" lvl="1"/>
            <a:r>
              <a:rPr lang="en-CA" sz="2400" dirty="0"/>
              <a:t>x=3, p = .047 x=4, p = .004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0191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6563072" cy="5199856"/>
          </a:xfrm>
        </p:spPr>
        <p:txBody>
          <a:bodyPr>
            <a:normAutofit/>
          </a:bodyPr>
          <a:lstStyle/>
          <a:p>
            <a:r>
              <a:rPr lang="en-CA" sz="3200" dirty="0">
                <a:solidFill>
                  <a:srgbClr val="FF0000"/>
                </a:solidFill>
              </a:rPr>
              <a:t>Less </a:t>
            </a:r>
            <a:endParaRPr lang="en-CA" dirty="0">
              <a:solidFill>
                <a:srgbClr val="FF0000"/>
              </a:solidFill>
            </a:endParaRPr>
          </a:p>
          <a:p>
            <a:pPr lvl="1"/>
            <a:r>
              <a:rPr lang="en-CA" dirty="0"/>
              <a:t>What’s probability of guessing 2 or less questions correctly?</a:t>
            </a:r>
          </a:p>
          <a:p>
            <a:pPr lvl="2"/>
            <a:r>
              <a:rPr lang="en-CA" dirty="0"/>
              <a:t>We can work out and add up for each x (0,1,2)</a:t>
            </a:r>
          </a:p>
          <a:p>
            <a:pPr lvl="3"/>
            <a:r>
              <a:rPr lang="en-CA" dirty="0"/>
              <a:t>x=0 + x=1 + x=2 or (.316 + .422 + .211) = .949</a:t>
            </a:r>
          </a:p>
          <a:p>
            <a:pPr lvl="2"/>
            <a:r>
              <a:rPr lang="en-CA" dirty="0"/>
              <a:t>Excel adds x for you if you set cumulative = 1 </a:t>
            </a:r>
          </a:p>
          <a:p>
            <a:pPr lvl="1"/>
            <a:r>
              <a:rPr lang="en-CA" dirty="0"/>
              <a:t>=</a:t>
            </a:r>
            <a:r>
              <a:rPr lang="en-CA" dirty="0" err="1"/>
              <a:t>Binom.dist</a:t>
            </a:r>
            <a:r>
              <a:rPr lang="en-CA" dirty="0"/>
              <a:t>(2,4,.25,1) = .949</a:t>
            </a:r>
          </a:p>
          <a:p>
            <a:pPr lvl="2"/>
            <a:r>
              <a:rPr lang="en-CA" dirty="0"/>
              <a:t>x is 2</a:t>
            </a:r>
          </a:p>
          <a:p>
            <a:pPr lvl="2"/>
            <a:r>
              <a:rPr lang="en-CA" dirty="0"/>
              <a:t>4 is number of trails</a:t>
            </a:r>
          </a:p>
          <a:p>
            <a:pPr lvl="2"/>
            <a:r>
              <a:rPr lang="en-CA" dirty="0"/>
              <a:t>.25 is probability for each trial</a:t>
            </a:r>
          </a:p>
          <a:p>
            <a:pPr lvl="2"/>
            <a:r>
              <a:rPr lang="en-CA" dirty="0"/>
              <a:t>Cumulative is 1 or True,</a:t>
            </a:r>
          </a:p>
          <a:p>
            <a:pPr lvl="3"/>
            <a:r>
              <a:rPr lang="en-CA" dirty="0"/>
              <a:t> so Excel adds up values for x=0, x=1, and x=2</a:t>
            </a:r>
          </a:p>
          <a:p>
            <a:pPr marL="667512" lvl="2" indent="0">
              <a:buNone/>
            </a:pPr>
            <a:endParaRPr lang="en-CA" dirty="0"/>
          </a:p>
          <a:p>
            <a:pPr marL="667512" lvl="2" indent="0">
              <a:buNone/>
            </a:pPr>
            <a:endParaRPr lang="en-CA" dirty="0"/>
          </a:p>
          <a:p>
            <a:pPr lvl="2"/>
            <a:endParaRPr lang="en-CA" dirty="0"/>
          </a:p>
          <a:p>
            <a:pPr lvl="2"/>
            <a:endParaRPr lang="en-CA" dirty="0"/>
          </a:p>
          <a:p>
            <a:pPr lvl="2"/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20272" y="836712"/>
            <a:ext cx="1944216" cy="24929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CA" dirty="0"/>
              <a:t>Calculation from the example :</a:t>
            </a:r>
          </a:p>
          <a:p>
            <a:pPr marL="0" lvl="1"/>
            <a:r>
              <a:rPr lang="en-CA" sz="2400" dirty="0"/>
              <a:t>x=0, p = .316 x=1,  p = .422 x=2, p = .211</a:t>
            </a:r>
          </a:p>
          <a:p>
            <a:pPr marL="0" lvl="1"/>
            <a:r>
              <a:rPr lang="en-CA" sz="2400" dirty="0"/>
              <a:t>x=3, p = .047 x=4, p = .004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1312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FF0000"/>
                </a:solidFill>
              </a:rPr>
              <a:t>Less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35480"/>
            <a:ext cx="8496944" cy="4389120"/>
          </a:xfrm>
        </p:spPr>
        <p:txBody>
          <a:bodyPr>
            <a:normAutofit/>
          </a:bodyPr>
          <a:lstStyle/>
          <a:p>
            <a:r>
              <a:rPr lang="en-CA" sz="2400" dirty="0"/>
              <a:t>What’s probability guessing </a:t>
            </a:r>
            <a:r>
              <a:rPr lang="en-CA" sz="2400" dirty="0">
                <a:solidFill>
                  <a:srgbClr val="FF0000"/>
                </a:solidFill>
              </a:rPr>
              <a:t>less than 2 </a:t>
            </a:r>
            <a:r>
              <a:rPr lang="en-CA" sz="2400" dirty="0"/>
              <a:t>questions correctly?</a:t>
            </a:r>
          </a:p>
          <a:p>
            <a:pPr lvl="2"/>
            <a:r>
              <a:rPr lang="en-CA" dirty="0"/>
              <a:t>=</a:t>
            </a:r>
            <a:r>
              <a:rPr lang="en-CA" dirty="0" err="1"/>
              <a:t>binom.dist</a:t>
            </a:r>
            <a:r>
              <a:rPr lang="en-CA" dirty="0"/>
              <a:t>(1,4,.25,1) = .738</a:t>
            </a:r>
          </a:p>
          <a:p>
            <a:r>
              <a:rPr lang="en-CA" sz="2400" dirty="0"/>
              <a:t>What’s probability guessing </a:t>
            </a:r>
            <a:r>
              <a:rPr lang="en-CA" sz="2400" dirty="0">
                <a:solidFill>
                  <a:srgbClr val="FF0000"/>
                </a:solidFill>
              </a:rPr>
              <a:t>2 or less </a:t>
            </a:r>
            <a:r>
              <a:rPr lang="en-CA" sz="2400" dirty="0"/>
              <a:t>questions correctly?</a:t>
            </a:r>
          </a:p>
          <a:p>
            <a:pPr lvl="2"/>
            <a:r>
              <a:rPr lang="en-CA" dirty="0"/>
              <a:t>=</a:t>
            </a:r>
            <a:r>
              <a:rPr lang="en-CA" dirty="0" err="1"/>
              <a:t>binom.dist</a:t>
            </a:r>
            <a:r>
              <a:rPr lang="en-CA" dirty="0"/>
              <a:t>(2,4,.25,1) = .949</a:t>
            </a:r>
          </a:p>
          <a:p>
            <a:pPr lvl="2"/>
            <a:endParaRPr lang="en-CA" dirty="0"/>
          </a:p>
          <a:p>
            <a:r>
              <a:rPr lang="en-CA" dirty="0"/>
              <a:t>Notice what is </a:t>
            </a:r>
            <a:r>
              <a:rPr lang="en-CA" dirty="0">
                <a:solidFill>
                  <a:srgbClr val="FF0000"/>
                </a:solidFill>
              </a:rPr>
              <a:t>included</a:t>
            </a:r>
            <a:r>
              <a:rPr lang="en-CA" dirty="0"/>
              <a:t> and what is </a:t>
            </a:r>
            <a:r>
              <a:rPr lang="en-CA" dirty="0">
                <a:solidFill>
                  <a:srgbClr val="FF0000"/>
                </a:solidFill>
              </a:rPr>
              <a:t>excluded</a:t>
            </a:r>
            <a:r>
              <a:rPr lang="en-CA" dirty="0"/>
              <a:t>.</a:t>
            </a:r>
          </a:p>
          <a:p>
            <a:pPr lvl="1"/>
            <a:r>
              <a:rPr lang="en-CA" dirty="0"/>
              <a:t>Guessing “2 or less” we include x = 2.  </a:t>
            </a:r>
          </a:p>
          <a:p>
            <a:pPr lvl="1"/>
            <a:r>
              <a:rPr lang="en-CA" dirty="0"/>
              <a:t>Guessing “less than 2” we exclude x = 2.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88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6563072" cy="5199856"/>
          </a:xfrm>
        </p:spPr>
        <p:txBody>
          <a:bodyPr>
            <a:normAutofit fontScale="92500" lnSpcReduction="20000"/>
          </a:bodyPr>
          <a:lstStyle/>
          <a:p>
            <a:r>
              <a:rPr lang="en-CA" sz="3000" dirty="0">
                <a:solidFill>
                  <a:srgbClr val="FF0000"/>
                </a:solidFill>
              </a:rPr>
              <a:t>More</a:t>
            </a:r>
            <a:endParaRPr lang="en-CA" dirty="0">
              <a:solidFill>
                <a:srgbClr val="FF0000"/>
              </a:solidFill>
            </a:endParaRPr>
          </a:p>
          <a:p>
            <a:pPr lvl="1"/>
            <a:r>
              <a:rPr lang="en-CA" sz="2600" dirty="0"/>
              <a:t>What’s probability of guessing more than 2 questions correctly?</a:t>
            </a:r>
          </a:p>
          <a:p>
            <a:pPr lvl="2"/>
            <a:r>
              <a:rPr lang="en-CA" sz="2600" dirty="0"/>
              <a:t>Excel only cumulates from 0 up</a:t>
            </a:r>
          </a:p>
          <a:p>
            <a:pPr lvl="2"/>
            <a:r>
              <a:rPr lang="en-CA" sz="2600" dirty="0"/>
              <a:t>If you want higher than some middle number, use the complement rule.</a:t>
            </a:r>
          </a:p>
          <a:p>
            <a:pPr lvl="2"/>
            <a:r>
              <a:rPr lang="en-CA" sz="2600" dirty="0"/>
              <a:t>Accumulate up to but NOT including the x you want, then subtract from 1 to get the complement</a:t>
            </a:r>
          </a:p>
          <a:p>
            <a:pPr lvl="2"/>
            <a:r>
              <a:rPr lang="en-CA" sz="3000" dirty="0"/>
              <a:t>=</a:t>
            </a:r>
            <a:r>
              <a:rPr lang="en-CA" sz="3000" dirty="0">
                <a:solidFill>
                  <a:srgbClr val="FF0000"/>
                </a:solidFill>
              </a:rPr>
              <a:t>1-</a:t>
            </a:r>
            <a:r>
              <a:rPr lang="en-CA" sz="3000" dirty="0"/>
              <a:t>binom.dist(</a:t>
            </a:r>
            <a:r>
              <a:rPr lang="en-CA" sz="3000" dirty="0">
                <a:solidFill>
                  <a:srgbClr val="FF0000"/>
                </a:solidFill>
              </a:rPr>
              <a:t>2</a:t>
            </a:r>
            <a:r>
              <a:rPr lang="en-CA" sz="3000" dirty="0"/>
              <a:t>,4,.25,1)  = .051</a:t>
            </a:r>
          </a:p>
          <a:p>
            <a:pPr lvl="2"/>
            <a:endParaRPr lang="en-CA" dirty="0"/>
          </a:p>
          <a:p>
            <a:pPr lvl="2"/>
            <a:endParaRPr lang="en-CA" dirty="0"/>
          </a:p>
          <a:p>
            <a:r>
              <a:rPr lang="en-CA" dirty="0"/>
              <a:t>Notice what is </a:t>
            </a:r>
            <a:r>
              <a:rPr lang="en-CA" dirty="0">
                <a:solidFill>
                  <a:srgbClr val="FF0000"/>
                </a:solidFill>
              </a:rPr>
              <a:t>included</a:t>
            </a:r>
            <a:r>
              <a:rPr lang="en-CA" dirty="0"/>
              <a:t> and what is </a:t>
            </a:r>
            <a:r>
              <a:rPr lang="en-CA" dirty="0">
                <a:solidFill>
                  <a:srgbClr val="FF0000"/>
                </a:solidFill>
              </a:rPr>
              <a:t>excluded</a:t>
            </a:r>
            <a:r>
              <a:rPr lang="en-CA" dirty="0"/>
              <a:t>.</a:t>
            </a:r>
          </a:p>
          <a:p>
            <a:pPr lvl="1"/>
            <a:r>
              <a:rPr lang="en-CA" dirty="0"/>
              <a:t>Guessing “2 or more” we include x = 2.  </a:t>
            </a:r>
          </a:p>
          <a:p>
            <a:pPr lvl="1"/>
            <a:r>
              <a:rPr lang="en-CA" dirty="0"/>
              <a:t>Guessing “ more than 2” we exclude x = 2.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20272" y="1196752"/>
            <a:ext cx="1944216" cy="24929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CA" dirty="0"/>
              <a:t>Calculation from the example :</a:t>
            </a:r>
          </a:p>
          <a:p>
            <a:pPr marL="0" lvl="1"/>
            <a:r>
              <a:rPr lang="en-CA" sz="2400" dirty="0"/>
              <a:t>x=0, p = .316 x=1,  p = .422 x=2, p = .211</a:t>
            </a:r>
          </a:p>
          <a:p>
            <a:pPr marL="0" lvl="1"/>
            <a:r>
              <a:rPr lang="en-CA" sz="2400" dirty="0"/>
              <a:t>x=3, p = .047 x=4, p = .004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293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More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What’s probability guessing 2 or more questions correctly?</a:t>
            </a:r>
          </a:p>
          <a:p>
            <a:pPr lvl="1"/>
            <a:r>
              <a:rPr lang="en-CA" sz="2800" dirty="0"/>
              <a:t>=1-binom.dist(1,4,.25,1) =  .262</a:t>
            </a:r>
          </a:p>
          <a:p>
            <a:r>
              <a:rPr lang="en-CA" sz="2400" dirty="0"/>
              <a:t>What’s probability of guessing </a:t>
            </a:r>
            <a:r>
              <a:rPr lang="en-CA" sz="2400" dirty="0">
                <a:solidFill>
                  <a:srgbClr val="FF0000"/>
                </a:solidFill>
              </a:rPr>
              <a:t>at least </a:t>
            </a:r>
            <a:r>
              <a:rPr lang="en-CA" sz="2400" dirty="0"/>
              <a:t>1 question correctly? </a:t>
            </a:r>
          </a:p>
          <a:p>
            <a:pPr lvl="1"/>
            <a:r>
              <a:rPr lang="en-CA" sz="2800" dirty="0"/>
              <a:t>=1-binom.dist(0,4,.25,1)  = .684</a:t>
            </a:r>
          </a:p>
          <a:p>
            <a:pPr lvl="1"/>
            <a:endParaRPr lang="en-CA" sz="2800" dirty="0"/>
          </a:p>
          <a:p>
            <a:pPr lvl="1"/>
            <a:r>
              <a:rPr lang="en-CA" sz="2800" dirty="0"/>
              <a:t>Note: ‘at least’ is a more-than question</a:t>
            </a:r>
          </a:p>
          <a:p>
            <a:pPr lvl="2"/>
            <a:r>
              <a:rPr lang="en-CA" sz="2400" dirty="0"/>
              <a:t>some students confuse ‘at least’ with ‘less-than</a:t>
            </a:r>
            <a:r>
              <a:rPr lang="en-CA" sz="2800" dirty="0"/>
              <a:t>’</a:t>
            </a:r>
          </a:p>
          <a:p>
            <a:pPr lvl="1"/>
            <a:endParaRPr lang="en-CA" sz="2800" dirty="0"/>
          </a:p>
          <a:p>
            <a:endParaRPr lang="en-CA" sz="3000" dirty="0"/>
          </a:p>
          <a:p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33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6851104" cy="5487888"/>
          </a:xfrm>
        </p:spPr>
        <p:txBody>
          <a:bodyPr>
            <a:normAutofit fontScale="92500" lnSpcReduction="20000"/>
          </a:bodyPr>
          <a:lstStyle/>
          <a:p>
            <a:r>
              <a:rPr lang="en-CA" dirty="0">
                <a:solidFill>
                  <a:srgbClr val="FF0000"/>
                </a:solidFill>
              </a:rPr>
              <a:t>Between</a:t>
            </a:r>
          </a:p>
          <a:p>
            <a:pPr lvl="1"/>
            <a:r>
              <a:rPr lang="en-CA" dirty="0"/>
              <a:t>What’s probability of guessing between 2 and 4 (inclusive) questions correctly?</a:t>
            </a:r>
          </a:p>
          <a:p>
            <a:pPr lvl="2"/>
            <a:r>
              <a:rPr lang="en-CA" dirty="0"/>
              <a:t>We are told to include x=4</a:t>
            </a:r>
          </a:p>
          <a:p>
            <a:pPr lvl="2"/>
            <a:r>
              <a:rPr lang="en-CA" dirty="0"/>
              <a:t>We want x=2, 3, 4 so .211+ +.047 + .004 = .262</a:t>
            </a:r>
          </a:p>
          <a:p>
            <a:pPr lvl="1"/>
            <a:r>
              <a:rPr lang="en-CA" dirty="0"/>
              <a:t>Excel: think of 2 less-than questions and subtract </a:t>
            </a:r>
          </a:p>
          <a:p>
            <a:pPr lvl="2"/>
            <a:r>
              <a:rPr lang="en-CA" dirty="0"/>
              <a:t>Less than 4 (inclusive)</a:t>
            </a:r>
          </a:p>
          <a:p>
            <a:pPr lvl="3"/>
            <a:r>
              <a:rPr lang="en-CA" dirty="0"/>
              <a:t>=</a:t>
            </a:r>
            <a:r>
              <a:rPr lang="en-CA" dirty="0" err="1"/>
              <a:t>binom.dist</a:t>
            </a:r>
            <a:r>
              <a:rPr lang="en-CA" dirty="0"/>
              <a:t>(4,4,.25,1) = 1.0</a:t>
            </a:r>
          </a:p>
          <a:p>
            <a:pPr lvl="2"/>
            <a:r>
              <a:rPr lang="en-CA" dirty="0"/>
              <a:t>Less than 2 (inclusive)</a:t>
            </a:r>
          </a:p>
          <a:p>
            <a:pPr lvl="3"/>
            <a:r>
              <a:rPr lang="en-CA" dirty="0"/>
              <a:t>=</a:t>
            </a:r>
            <a:r>
              <a:rPr lang="en-CA" dirty="0" err="1"/>
              <a:t>binom.dist</a:t>
            </a:r>
            <a:r>
              <a:rPr lang="en-CA" dirty="0"/>
              <a:t>(1,4,.25,1)  = 0.7383</a:t>
            </a:r>
          </a:p>
          <a:p>
            <a:pPr lvl="2"/>
            <a:r>
              <a:rPr lang="en-CA" dirty="0"/>
              <a:t>Subtract for the answer  1 - .738 = .262</a:t>
            </a:r>
          </a:p>
          <a:p>
            <a:pPr lvl="1"/>
            <a:r>
              <a:rPr lang="en-CA" dirty="0"/>
              <a:t>To do the whole problem in one line in Excel</a:t>
            </a:r>
          </a:p>
          <a:p>
            <a:pPr lvl="2"/>
            <a:r>
              <a:rPr lang="en-CA" dirty="0">
                <a:solidFill>
                  <a:srgbClr val="FF0000"/>
                </a:solidFill>
              </a:rPr>
              <a:t>=</a:t>
            </a:r>
            <a:r>
              <a:rPr lang="en-CA" dirty="0" err="1">
                <a:solidFill>
                  <a:srgbClr val="FF0000"/>
                </a:solidFill>
              </a:rPr>
              <a:t>binom.dist</a:t>
            </a:r>
            <a:r>
              <a:rPr lang="en-CA" dirty="0">
                <a:solidFill>
                  <a:srgbClr val="FF0000"/>
                </a:solidFill>
              </a:rPr>
              <a:t>(4,4,.25,1) – </a:t>
            </a:r>
            <a:r>
              <a:rPr lang="en-CA" dirty="0" err="1">
                <a:solidFill>
                  <a:srgbClr val="FF0000"/>
                </a:solidFill>
              </a:rPr>
              <a:t>binom.dist</a:t>
            </a:r>
            <a:r>
              <a:rPr lang="en-CA" dirty="0">
                <a:solidFill>
                  <a:srgbClr val="FF0000"/>
                </a:solidFill>
              </a:rPr>
              <a:t>(1,4,.25,1) = .262</a:t>
            </a:r>
          </a:p>
          <a:p>
            <a:pPr marL="667512" lvl="2" indent="0">
              <a:buNone/>
            </a:pPr>
            <a:endParaRPr lang="en-CA" dirty="0"/>
          </a:p>
          <a:p>
            <a:pPr lvl="1"/>
            <a:r>
              <a:rPr lang="en-CA" dirty="0"/>
              <a:t>What’s probability of guessing between 1 and 4 question correctly? If we assume 4 is inclusive. </a:t>
            </a:r>
          </a:p>
          <a:p>
            <a:pPr lvl="2"/>
            <a:r>
              <a:rPr lang="en-CA" dirty="0"/>
              <a:t>=</a:t>
            </a:r>
            <a:r>
              <a:rPr lang="en-CA" dirty="0" err="1"/>
              <a:t>binom.dist</a:t>
            </a:r>
            <a:r>
              <a:rPr lang="en-CA" dirty="0"/>
              <a:t>(4,4,.25,1) – </a:t>
            </a:r>
            <a:r>
              <a:rPr lang="en-CA" dirty="0" err="1"/>
              <a:t>binom.dist</a:t>
            </a:r>
            <a:r>
              <a:rPr lang="en-CA" dirty="0"/>
              <a:t>(0,4,.25,1) = .684</a:t>
            </a:r>
          </a:p>
          <a:p>
            <a:pPr marL="667512" lvl="2" indent="0">
              <a:buNone/>
            </a:pPr>
            <a:endParaRPr lang="en-CA" dirty="0"/>
          </a:p>
          <a:p>
            <a:pPr lvl="2"/>
            <a:endParaRPr lang="en-CA" dirty="0"/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08304" y="1196752"/>
            <a:ext cx="1656184" cy="2369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CA" sz="1600" dirty="0"/>
              <a:t>Calculation from the example :</a:t>
            </a:r>
          </a:p>
          <a:p>
            <a:pPr marL="0" lvl="1"/>
            <a:r>
              <a:rPr lang="en-CA" sz="2000" dirty="0"/>
              <a:t>x=0, p = .316 x=1,  p = .422 x=2, p = .211</a:t>
            </a:r>
          </a:p>
          <a:p>
            <a:pPr marL="0" lvl="1"/>
            <a:r>
              <a:rPr lang="en-CA" sz="2000" dirty="0"/>
              <a:t>x=3, p = .047 x=4, p = .004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999053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You need to practice because there are many ways of asking binomials questions which may confuse you the at first.</a:t>
            </a:r>
          </a:p>
          <a:p>
            <a:endParaRPr lang="en-US" dirty="0"/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At least 3,  </a:t>
            </a:r>
          </a:p>
          <a:p>
            <a:pPr lvl="1"/>
            <a:r>
              <a:rPr lang="en-US" dirty="0"/>
              <a:t>Not less than 3</a:t>
            </a:r>
          </a:p>
          <a:p>
            <a:pPr lvl="1"/>
            <a:r>
              <a:rPr lang="en-US" dirty="0"/>
              <a:t>Greater than 2</a:t>
            </a:r>
          </a:p>
          <a:p>
            <a:pPr lvl="1"/>
            <a:r>
              <a:rPr lang="en-US" dirty="0"/>
              <a:t>None</a:t>
            </a:r>
          </a:p>
          <a:p>
            <a:pPr lvl="1"/>
            <a:r>
              <a:rPr lang="en-US" dirty="0"/>
              <a:t>No more than 2</a:t>
            </a:r>
          </a:p>
          <a:p>
            <a:pPr lvl="1"/>
            <a:endParaRPr lang="en-US" dirty="0"/>
          </a:p>
          <a:p>
            <a:r>
              <a:rPr lang="en-US" dirty="0"/>
              <a:t>See the textbook for examples of how to interpret these different ways of asking </a:t>
            </a:r>
            <a:r>
              <a:rPr lang="en-US"/>
              <a:t>binomial questions.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190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2555</TotalTime>
  <Words>1801</Words>
  <Application>Microsoft Office PowerPoint</Application>
  <PresentationFormat>On-screen Show (4:3)</PresentationFormat>
  <Paragraphs>216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Wingdings 2</vt:lpstr>
      <vt:lpstr>Flow</vt:lpstr>
      <vt:lpstr>1_Custom Design</vt:lpstr>
      <vt:lpstr>Custom Design</vt:lpstr>
      <vt:lpstr>Binomials</vt:lpstr>
      <vt:lpstr>Binomial probabilities</vt:lpstr>
      <vt:lpstr>Conditions for binomials</vt:lpstr>
      <vt:lpstr>Don’t forget zero</vt:lpstr>
      <vt:lpstr>Excel function</vt:lpstr>
      <vt:lpstr>How to calculate</vt:lpstr>
      <vt:lpstr>Formula</vt:lpstr>
      <vt:lpstr>PowerPoint Presentation</vt:lpstr>
      <vt:lpstr>PowerPoint Presentation</vt:lpstr>
      <vt:lpstr>Sample questions</vt:lpstr>
      <vt:lpstr>PowerPoint Presentation</vt:lpstr>
      <vt:lpstr>Less</vt:lpstr>
      <vt:lpstr>PowerPoint Presentation</vt:lpstr>
      <vt:lpstr>More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238</cp:revision>
  <dcterms:created xsi:type="dcterms:W3CDTF">2011-06-04T14:50:34Z</dcterms:created>
  <dcterms:modified xsi:type="dcterms:W3CDTF">2020-04-18T15:09:50Z</dcterms:modified>
</cp:coreProperties>
</file>